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futuristic_ai_network_interface_visualization.png"/>
          <p:cNvPicPr>
            <a:picLocks noChangeAspect="1"/>
          </p:cNvPicPr>
          <p:nvPr/>
        </p:nvPicPr>
        <p:blipFill>
          <a:blip r:embed="rId2"/>
          <a:srcRect l="15000"/>
          <a:stretch>
            <a:fillRect/>
          </a:stretch>
        </p:blipFill>
        <p:spPr>
          <a:xfrm>
            <a:off x="5715000" y="0"/>
            <a:ext cx="6473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914400"/>
            <a:ext cx="43891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800" b="1">
                <a:solidFill>
                  <a:srgbClr val="0D1F3A"/>
                </a:solidFill>
              </a:rPr>
              <a:t>RalphiIA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1444752"/>
            <a:ext cx="448056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200" b="1">
                <a:solidFill>
                  <a:srgbClr val="2163EB"/>
                </a:solidFill>
              </a:rPr>
              <a:t>AI-native operating system for founder-led technical companies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" y="2331720"/>
            <a:ext cx="4480560" cy="6583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212934"/>
                </a:solidFill>
              </a:rPr>
              <a:t>Compressing fragmented founder workflows into structured, measurable AI-powered operations.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8096" y="3246120"/>
            <a:ext cx="4389120" cy="96012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3419856"/>
            <a:ext cx="155448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667485"/>
                </a:solidFill>
              </a:rPr>
              <a:t>Pre-seed raise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3675887"/>
            <a:ext cx="3977639" cy="3931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0D1F3A"/>
                </a:solidFill>
              </a:rPr>
              <a:t>US$250K to productize RalphiIA, validate operational savings, reduce founder dependency inside PC Doctor, and build a structured San Francisco market-development presence.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5870448"/>
            <a:ext cx="347472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300" b="1">
                <a:solidFill>
                  <a:srgbClr val="212934"/>
                </a:solidFill>
              </a:rPr>
              <a:t>InnerChispa LLC · Investor Deck · July 2026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Start with one painful workflow. Expand into the operating system.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Go-to-market and business model.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280160"/>
            <a:ext cx="3429000" cy="150876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389888"/>
            <a:ext cx="31546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Beachhead market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64208"/>
            <a:ext cx="30632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Founder-led technical service businesses, MSPs, integrators and operations-heavy SMEs.</a:t>
            </a:r>
          </a:p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Initial pains: quotations, context retrieval, follow-up and documentation.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70832" y="1280160"/>
            <a:ext cx="3429000" cy="150876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07992" y="1389888"/>
            <a:ext cx="31546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Land and expand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5424" y="1664208"/>
            <a:ext cx="30632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Start with one workflow.</a:t>
            </a:r>
          </a:p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Prove time savings.</a:t>
            </a:r>
          </a:p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Expand into more workflows, dashboards, memory and agents.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91856" y="1280160"/>
            <a:ext cx="3429000" cy="150876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29016" y="1389888"/>
            <a:ext cx="31546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Revenue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1664208"/>
            <a:ext cx="30632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Pilot / implementation fee</a:t>
            </a:r>
          </a:p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Monthly platform + support</a:t>
            </a:r>
          </a:p>
          <a:p>
            <a:pPr>
              <a:spcAft>
                <a:spcPts val="400"/>
              </a:spcAft>
              <a:defRPr sz="1320">
                <a:solidFill>
                  <a:srgbClr val="212934"/>
                </a:solidFill>
              </a:defRPr>
            </a:pPr>
            <a:r>
              <a:t>Expansion through added workflows and higher-value packages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9808" y="3127248"/>
            <a:ext cx="10652760" cy="2240280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120" y="3401568"/>
            <a:ext cx="164592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Workflow entry point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3675887"/>
            <a:ext cx="182880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0D1F3A"/>
                </a:solidFill>
              </a:rPr>
              <a:t>Quote generation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65960" y="4297680"/>
            <a:ext cx="109728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00" b="1">
                <a:solidFill>
                  <a:srgbClr val="667485"/>
                </a:solidFill>
              </a:rPr>
              <a:t>↓ proves value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69080" y="3401568"/>
            <a:ext cx="182880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Operational expansion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69080" y="3675887"/>
            <a:ext cx="329184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1">
                <a:solidFill>
                  <a:srgbClr val="0D1F3A"/>
                </a:solidFill>
              </a:rPr>
              <a:t>Follow-up · Documentation · Memory · Dashboards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77840" y="4297680"/>
            <a:ext cx="137160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00" b="1">
                <a:solidFill>
                  <a:srgbClr val="667485"/>
                </a:solidFill>
              </a:rPr>
              <a:t>↓ becomes platform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83879" y="3401568"/>
            <a:ext cx="219456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Operating intelligence layer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83879" y="3675887"/>
            <a:ext cx="265176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1">
                <a:solidFill>
                  <a:srgbClr val="0D1F3A"/>
                </a:solidFill>
              </a:rPr>
              <a:t>Agents · Integrations · Oversight · Recurring value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PC Doctor: the first live transformation 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A real revenue-generating business where RalphiIA can prove lower founder dependency and faster execution.</a:t>
            </a:r>
          </a:p>
        </p:txBody>
      </p:sp>
      <p:pic>
        <p:nvPicPr>
          <p:cNvPr id="5" name="Picture 4" descr="a_clean_modern_saas_web_app_ui_screenshot_wide_d_1_batch_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17920" y="1234440"/>
            <a:ext cx="5120640" cy="41148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9808" y="1298448"/>
            <a:ext cx="4983480" cy="9144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1408176"/>
            <a:ext cx="4709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Before RalphiIA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645920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Founder handles quoting, fragmented customer history, manual follow-up, inconsistent documentation and limited remote supervision.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9808" y="2395728"/>
            <a:ext cx="4983480" cy="9144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86968" y="2505456"/>
            <a:ext cx="4709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With RalphiIA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743200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Centralized operational memory, AI-assisted quote generation, structured follow-up, better documentation, agent coordination and audit trail.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9808" y="3493008"/>
            <a:ext cx="4983480" cy="9144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" y="3602736"/>
            <a:ext cx="4709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Measured outcomes to track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840480"/>
            <a:ext cx="45720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30" b="0">
                <a:solidFill>
                  <a:srgbClr val="212934"/>
                </a:solidFill>
              </a:rPr>
              <a:t>Time to first draft · time to approved quote · follow-up latency · founder hours saved · documentation completeness · rework rate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9808" y="4590288"/>
            <a:ext cx="4983480" cy="749808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6968" y="4700016"/>
            <a:ext cx="47091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Business impact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901184"/>
            <a:ext cx="457200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More delegable operations, faster customer response, lower information loss and better continuity while the founder focuses on RalphiIA.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San Francisco as a market-development engine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Not travel for its own sake — faster validation, stronger relationships and better access to capital and partnerships.</a:t>
            </a:r>
          </a:p>
        </p:txBody>
      </p:sp>
      <p:pic>
        <p:nvPicPr>
          <p:cNvPr id="5" name="Picture 4" descr="startups_and_innovation_in_san_francisc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23560" y="1234440"/>
            <a:ext cx="5623560" cy="45262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9808" y="1325880"/>
            <a:ext cx="4480560" cy="96012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1435607"/>
            <a:ext cx="4206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Why it matters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664208"/>
            <a:ext cx="406908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80" b="0">
                <a:solidFill>
                  <a:srgbClr val="212934"/>
                </a:solidFill>
              </a:rPr>
              <a:t>Bay Area presence supports hackathons, product demos, investor conversations, customer discovery and strategic technical partnerships.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9808" y="2514600"/>
            <a:ext cx="4480560" cy="96012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86968" y="2624328"/>
            <a:ext cx="4206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What it accelerates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852928"/>
            <a:ext cx="406908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80" b="0">
                <a:solidFill>
                  <a:srgbClr val="212934"/>
                </a:solidFill>
              </a:rPr>
              <a:t>Faster product feedback, stronger founder network, higher-quality intros, richer startup visibility and tighter learning loops.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9808" y="3703320"/>
            <a:ext cx="4480560" cy="96012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" y="3813048"/>
            <a:ext cx="4206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How to frame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041648"/>
            <a:ext cx="406908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0D1F3A"/>
                </a:solidFill>
              </a:rPr>
              <a:t>“A structured, milestone-driven market-development presence in the Bay Area tied to demos, partnerships, investor meetings and measurable outcomes.”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9808" y="4892040"/>
            <a:ext cx="4480560" cy="640080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084064"/>
            <a:ext cx="402336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Hackathons → Demos → Partnerships → Investor Meetings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US$250K pre-seed to productize, validate and 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This round funds the transition from an internal operating system to a repeatable commercial product.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298448"/>
            <a:ext cx="507492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44751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Product &amp; infrastructure · US$65K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91639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212934"/>
                </a:solidFill>
              </a:rPr>
              <a:t>Platform development, core systems, hybrid infrastructure, evidence capture and stability.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36208" y="1298448"/>
            <a:ext cx="507492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444751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Hiring &amp; execution support · US$60K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691639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212934"/>
                </a:solidFill>
              </a:rPr>
              <a:t>Operational support, implementation capacity, contractors and practical delivery bandwidth.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9808" y="2505456"/>
            <a:ext cx="507492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651760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PC Doctor delegation · US$30K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898648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212934"/>
                </a:solidFill>
              </a:rPr>
              <a:t>Reduce founder dependency, document procedures and make the business more remote-manageable.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6208" y="2505456"/>
            <a:ext cx="507492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2651760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U.S. market development · US$35K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898648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212934"/>
                </a:solidFill>
              </a:rPr>
              <a:t>San Francisco presence, hackathons, demos, meetings and ecosystem access.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9808" y="3712464"/>
            <a:ext cx="507492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858768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Sales &amp; growth · US$20K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105656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212934"/>
                </a:solidFill>
              </a:rPr>
              <a:t>Website, materials, outreach, design-partner acquisition and early sales experiments.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36208" y="3712464"/>
            <a:ext cx="507492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0" y="3858768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Legal / cloud / reserve · US$40K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4105656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0">
                <a:solidFill>
                  <a:srgbClr val="212934"/>
                </a:solidFill>
              </a:rPr>
              <a:t>Legal, accounting, cloud services, APIs, compliance and contingency.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49808" y="5138928"/>
            <a:ext cx="10561320" cy="731520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32688" y="5394960"/>
            <a:ext cx="9966960" cy="2011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0D1F3A"/>
                </a:solidFill>
              </a:rPr>
              <a:t>This capital buys time, execution capacity, evidence, commercial packaging and a milestone-driven U.S. market-development strategy.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12–18 months from internal platform to commercial validation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The roadmap is designed to replace assumptions with evidence at every stage.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6928" y="1298448"/>
            <a:ext cx="2606040" cy="48006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481328"/>
            <a:ext cx="210312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2163EB"/>
                </a:solidFill>
              </a:rPr>
              <a:t>0–3 months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755648"/>
            <a:ext cx="210312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1">
                <a:solidFill>
                  <a:srgbClr val="0D1F3A"/>
                </a:solidFill>
              </a:rPr>
              <a:t>Stabilize and instrument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240280"/>
            <a:ext cx="2148840" cy="3429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Finalize highest-value workflows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Add KPI logging and timestamps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Improve MCP and agent reliability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Finish stronger web story and demos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38144" y="1298448"/>
            <a:ext cx="2606040" cy="48006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02736" y="1481328"/>
            <a:ext cx="210312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2163EB"/>
                </a:solidFill>
              </a:rPr>
              <a:t>3–6 months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02736" y="1755648"/>
            <a:ext cx="210312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1">
                <a:solidFill>
                  <a:srgbClr val="0D1F3A"/>
                </a:solidFill>
              </a:rPr>
              <a:t>Validate and package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02736" y="2240280"/>
            <a:ext cx="2148840" cy="3429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Run repeated internal tests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Turn modeled KPIs into measured evidence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Sign initial design partners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Define pilot pricing and onboarding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1298448"/>
            <a:ext cx="2606040" cy="48006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73952" y="1481328"/>
            <a:ext cx="210312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2163EB"/>
                </a:solidFill>
              </a:rPr>
              <a:t>6–12 months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3952" y="1755648"/>
            <a:ext cx="210312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1">
                <a:solidFill>
                  <a:srgbClr val="0D1F3A"/>
                </a:solidFill>
              </a:rPr>
              <a:t>Sell and expand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2240280"/>
            <a:ext cx="2148840" cy="3429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Launch paid pilots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Expand from one workflow into several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Increase Bay Area demos and meetings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Reduce founder dependency in PC Doctor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80576" y="1298448"/>
            <a:ext cx="2606040" cy="48006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45167" y="1481328"/>
            <a:ext cx="210312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400" b="1">
                <a:solidFill>
                  <a:srgbClr val="2163EB"/>
                </a:solidFill>
              </a:rPr>
              <a:t>12–18 months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45167" y="1755648"/>
            <a:ext cx="210312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1">
                <a:solidFill>
                  <a:srgbClr val="0D1F3A"/>
                </a:solidFill>
              </a:rPr>
              <a:t>Prove repeatability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45167" y="2240280"/>
            <a:ext cx="2148840" cy="3429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Validate multiple customer use cases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Strengthen recurring-revenue signal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Standardize onboarding and integrations</a:t>
            </a:r>
          </a:p>
          <a:p>
            <a:pPr>
              <a:spcAft>
                <a:spcPts val="400"/>
              </a:spcAft>
              <a:defRPr sz="1230">
                <a:solidFill>
                  <a:srgbClr val="212934"/>
                </a:solidFill>
              </a:defRPr>
            </a:pPr>
            <a:r>
              <a:t>Prepare for follow-on raise or expansion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Built by an operator, proven in a real business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Why this team can win, and how to reach us.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280160"/>
            <a:ext cx="3200400" cy="128016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389888"/>
            <a:ext cx="29260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Founder-market fit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73352"/>
            <a:ext cx="27889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Hands-on experience across infrastructure, automation, customer operations and AI workflows. Built the system from real pain, not theory.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9808" y="2770632"/>
            <a:ext cx="3200400" cy="128016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2880360"/>
            <a:ext cx="29260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AI-augmented execution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163824"/>
            <a:ext cx="2788920" cy="6858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Multiple AI tools and agents coordinated across real work. Fast iteration. Lower early-stage execution cost. Parallel progress across product, web and operations.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9808" y="4261104"/>
            <a:ext cx="3200400" cy="128016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86968" y="4370832"/>
            <a:ext cx="29260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Live validation environment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4654296"/>
            <a:ext cx="2788920" cy="53035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PC Doctor provides real workflows, real pressure, internal automation testing and the first measurable transformation case.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24528" y="1280160"/>
            <a:ext cx="4023360" cy="4261104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61688" y="1389888"/>
            <a:ext cx="3749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Contact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0560" y="1719072"/>
            <a:ext cx="182880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1">
                <a:solidFill>
                  <a:srgbClr val="0D1F3A"/>
                </a:solidFill>
              </a:rPr>
              <a:t>Rafael López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560" y="1965960"/>
            <a:ext cx="3291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667485"/>
                </a:solidFill>
              </a:rPr>
              <a:t>Founder · InnerChispa LLC · RalphiIA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2377440"/>
            <a:ext cx="73152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Email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2606040"/>
            <a:ext cx="292608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50" b="1">
                <a:solidFill>
                  <a:srgbClr val="0D1F3A"/>
                </a:solidFill>
              </a:rPr>
              <a:t>rlopez@innerchispa.us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80560" y="3017520"/>
            <a:ext cx="82296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LinkedIn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0560" y="3246120"/>
            <a:ext cx="292608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20" b="1">
                <a:solidFill>
                  <a:srgbClr val="0D1F3A"/>
                </a:solidFill>
              </a:rPr>
              <a:t>linkedin.com/in/hlopezgye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60" y="3657600"/>
            <a:ext cx="82296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Website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3886200"/>
            <a:ext cx="292608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50" b="1">
                <a:solidFill>
                  <a:srgbClr val="0D1F3A"/>
                </a:solidFill>
              </a:rPr>
              <a:t>www.innerchispa.us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0560" y="4370832"/>
            <a:ext cx="3291840" cy="6583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We are raising US$250K in pre-seed capital and seeking strategic relationships to turn an internal operating system into a repeatable B2B product.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485632" y="1280160"/>
            <a:ext cx="2834640" cy="4261104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22792" y="1389888"/>
            <a:ext cx="25603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Scan to visit website</a:t>
            </a:r>
          </a:p>
        </p:txBody>
      </p:sp>
      <p:pic>
        <p:nvPicPr>
          <p:cNvPr id="27" name="Picture 26" descr="innerchispa_q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42832" y="1828800"/>
            <a:ext cx="1920240" cy="19202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823960" y="3977639"/>
            <a:ext cx="164592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050" b="1">
                <a:solidFill>
                  <a:srgbClr val="2163EB"/>
                </a:solidFill>
              </a:rPr>
              <a:t>Primary QR destination: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41080" y="4224528"/>
            <a:ext cx="246888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100" b="1">
                <a:solidFill>
                  <a:srgbClr val="0D1F3A"/>
                </a:solidFill>
              </a:rPr>
              <a:t>https://www.innerchispa.us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86800" y="4617720"/>
            <a:ext cx="2468880" cy="53035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070" b="0">
                <a:solidFill>
                  <a:srgbClr val="212934"/>
                </a:solidFill>
              </a:rPr>
              <a:t>RalphiIA is early, but it is already real: real infrastructure, real operational pain, real workflows and a real path to measurable value.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Company snapshot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Who we are, what we do, where we are now, and what this round unlocks.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234440"/>
            <a:ext cx="5074920" cy="10972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380744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Company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618488"/>
            <a:ext cx="457200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InnerChispa LLC, a U.S.-registered technology company building RalphiIA.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234440"/>
            <a:ext cx="5074920" cy="10972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82512" y="1380744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Product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2512" y="1618488"/>
            <a:ext cx="457200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An AI-native operating layer connecting agents, workflows, memory, business data and hybrid infrastructure.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2697480"/>
            <a:ext cx="5074920" cy="10972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6112" y="2843784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Origin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3081528"/>
            <a:ext cx="457200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Born from the real bottlenecks of PC Doctor, a founder-led technical services business.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2697480"/>
            <a:ext cx="5074920" cy="10972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82512" y="2843784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Stage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2512" y="3081528"/>
            <a:ext cx="457200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Operational MVP / internal live beta with active workflows and a live internal ecosystem.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4160520"/>
            <a:ext cx="5074920" cy="10972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96112" y="4306824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Initial Market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12" y="4544568"/>
            <a:ext cx="457200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Founder-led technical companies, MSPs, integrators and operations-heavy SMEs.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4160520"/>
            <a:ext cx="5074920" cy="10972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82512" y="4306824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Raise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82512" y="4544568"/>
            <a:ext cx="457200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0">
                <a:solidFill>
                  <a:srgbClr val="212934"/>
                </a:solidFill>
              </a:rPr>
              <a:t>US$250K pre-seed for 15–18 months of productization, validation, hiring and market development.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8" y="5806440"/>
            <a:ext cx="1088136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20" b="1">
                <a:solidFill>
                  <a:srgbClr val="0D1F3A"/>
                </a:solidFill>
              </a:rPr>
              <a:t>One-line thesis: RalphiIA is turning internal operational compression into a repeatable B2B operating platform.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From operational pain to 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PC Doctor is the origin, laboratory and first case-study environment for RalphiIA.</a:t>
            </a:r>
          </a:p>
        </p:txBody>
      </p:sp>
      <p:pic>
        <p:nvPicPr>
          <p:cNvPr id="5" name="Picture 4" descr="before_and_after_pc_doctor_vs_ralphiia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80760" y="1188720"/>
            <a:ext cx="5440680" cy="4526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1325880"/>
            <a:ext cx="4846320" cy="4297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212934"/>
                </a:solidFill>
              </a:defRPr>
            </a:pPr>
            <a:r>
              <a:t>PC Doctor generated the cash flow, customer context and operational friction that made RalphiIA necessary.</a:t>
            </a:r>
          </a:p>
          <a:p>
            <a:pPr>
              <a:spcAft>
                <a:spcPts val="400"/>
              </a:spcAft>
              <a:defRPr sz="1600">
                <a:solidFill>
                  <a:srgbClr val="212934"/>
                </a:solidFill>
              </a:defRPr>
            </a:pPr>
            <a:r>
              <a:t>The founder lived the problem directly: manual quoting, fragmented notes, constant WhatsApp coordination, technical follow-up and heavy dependence on one person.</a:t>
            </a:r>
          </a:p>
          <a:p>
            <a:pPr>
              <a:spcAft>
                <a:spcPts val="400"/>
              </a:spcAft>
              <a:defRPr sz="1600">
                <a:solidFill>
                  <a:srgbClr val="212934"/>
                </a:solidFill>
              </a:defRPr>
            </a:pPr>
            <a:r>
              <a:t>RalphiIA emerged as the internal answer: centralized context, coordinated agents, structured proposals, documentation and remote oversight.</a:t>
            </a:r>
          </a:p>
          <a:p>
            <a:pPr>
              <a:spcAft>
                <a:spcPts val="400"/>
              </a:spcAft>
              <a:defRPr sz="1600">
                <a:solidFill>
                  <a:srgbClr val="212934"/>
                </a:solidFill>
              </a:defRPr>
            </a:pPr>
            <a:r>
              <a:t>The next step is not to abandon PC Doctor, but to transform it into the first measurable before-and-after proof for customers and investors.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5559552"/>
            <a:ext cx="480060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5696712"/>
            <a:ext cx="4480560" cy="21945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30" b="1">
                <a:solidFill>
                  <a:srgbClr val="0D1F3A"/>
                </a:solidFill>
              </a:rPr>
              <a:t>“I did not build software and then search for a problem. I lived the problem, built the system I needed, and now I am productizing it.”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Founder-led businesses do not scale cleanly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The business can generate revenue while its operating knowledge remains trapped inside the founder.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325880"/>
            <a:ext cx="3337560" cy="15544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77824" y="1472184"/>
            <a:ext cx="27432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Founder bottleneck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" y="1764792"/>
            <a:ext cx="2743200" cy="6035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Critical decisions, customer responses and quality control depend on one person.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53128" y="1325880"/>
            <a:ext cx="3337560" cy="15544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17720" y="1472184"/>
            <a:ext cx="27432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Fragmented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1764792"/>
            <a:ext cx="2743200" cy="6035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WhatsApp, email, notes, quotes and project history live across disconnected tools.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93023" y="1325880"/>
            <a:ext cx="3337560" cy="15544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57615" y="1472184"/>
            <a:ext cx="27432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Slow retrieval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57615" y="1764792"/>
            <a:ext cx="2743200" cy="6035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Before acting, the team must reconstruct what happened, what was promised and what comes next.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3232" y="3264408"/>
            <a:ext cx="3337560" cy="15544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77824" y="3410712"/>
            <a:ext cx="27432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Manual documentation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7824" y="3703320"/>
            <a:ext cx="2743200" cy="6035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Proposals, reports, summaries and follow-up absorb hours of founder time.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53128" y="3264408"/>
            <a:ext cx="3337560" cy="15544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17720" y="3410712"/>
            <a:ext cx="27432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Weak delegation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17720" y="3703320"/>
            <a:ext cx="2743200" cy="6035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New people cannot move quickly because the operating knowledge is not structured.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93023" y="3264408"/>
            <a:ext cx="3337560" cy="15544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57615" y="3410712"/>
            <a:ext cx="27432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2163EB"/>
                </a:solidFill>
              </a:rPr>
              <a:t>Low continuity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57615" y="3703320"/>
            <a:ext cx="2743200" cy="6035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When the founder travels or gets overloaded, speed and quality drop.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8" y="5650992"/>
            <a:ext cx="548640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0D1F3A"/>
                </a:solidFill>
              </a:rPr>
              <a:t>Revenue grows → complexity grows → founder dependency grows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RalphiIA turns fragmented work into coordinated operations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One operating layer that converts business inputs into structured, auditable outputs.</a:t>
            </a:r>
          </a:p>
        </p:txBody>
      </p:sp>
      <p:pic>
        <p:nvPicPr>
          <p:cNvPr id="5" name="Picture 4" descr="ralphiia_hybrid_operations_platform_diagr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4360" y="1234440"/>
            <a:ext cx="11018520" cy="45262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7240" y="5532120"/>
            <a:ext cx="10561320" cy="50292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5669280"/>
            <a:ext cx="10149840" cy="1828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1">
                <a:solidFill>
                  <a:srgbClr val="0D1F3A"/>
                </a:solidFill>
              </a:rPr>
              <a:t>One operating layer. Multiple models, tools and workflows. One business context. Human approval remains in the loop for pricing, commitments and sensitive actions.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A working AI operations stack, not just a 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What exists today inside the product and why it matters.</a:t>
            </a:r>
          </a:p>
        </p:txBody>
      </p:sp>
      <p:pic>
        <p:nvPicPr>
          <p:cNvPr id="5" name="Picture 4" descr="a_clean_high_resolution_ui_screenshot_dashboard_2_batch_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55080" y="1234440"/>
            <a:ext cx="4983480" cy="4251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1298448"/>
            <a:ext cx="5212080" cy="3977639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500">
                <a:solidFill>
                  <a:srgbClr val="212934"/>
                </a:solidFill>
              </a:defRPr>
            </a:pPr>
            <a:r>
              <a:t>Business interfaces: web panels, internal dashboards, chat inputs, documents and developer tools.</a:t>
            </a:r>
          </a:p>
          <a:p>
            <a:pPr>
              <a:spcAft>
                <a:spcPts val="400"/>
              </a:spcAft>
              <a:defRPr sz="1500">
                <a:solidFill>
                  <a:srgbClr val="212934"/>
                </a:solidFill>
              </a:defRPr>
            </a:pPr>
            <a:r>
              <a:t>Orchestration layer: MCP connectivity, AI agents, workflow routing, approval gates and audit trails.</a:t>
            </a:r>
          </a:p>
          <a:p>
            <a:pPr>
              <a:spcAft>
                <a:spcPts val="400"/>
              </a:spcAft>
              <a:defRPr sz="1500">
                <a:solidFill>
                  <a:srgbClr val="212934"/>
                </a:solidFill>
              </a:defRPr>
            </a:pPr>
            <a:r>
              <a:t>Memory and context: Mongo-based operational memory, project records and synchronized knowledge sources.</a:t>
            </a:r>
          </a:p>
          <a:p>
            <a:pPr>
              <a:spcAft>
                <a:spcPts val="400"/>
              </a:spcAft>
              <a:defRPr sz="1500">
                <a:solidFill>
                  <a:srgbClr val="212934"/>
                </a:solidFill>
              </a:defRPr>
            </a:pPr>
            <a:r>
              <a:t>Execution infrastructure: local Linux servers, cloud services, staging/production separation and remote development.</a:t>
            </a:r>
          </a:p>
          <a:p>
            <a:pPr>
              <a:spcAft>
                <a:spcPts val="400"/>
              </a:spcAft>
              <a:defRPr sz="1500">
                <a:solidFill>
                  <a:srgbClr val="212934"/>
                </a:solidFill>
              </a:defRPr>
            </a:pPr>
            <a:r>
              <a:t>Human governance: final approvals, permissions, validation and rollback for sensitive actions.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5559552"/>
            <a:ext cx="10561320" cy="50292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5687568"/>
            <a:ext cx="54864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00" b="1">
                <a:solidFill>
                  <a:srgbClr val="0D1F3A"/>
                </a:solidFill>
              </a:rPr>
              <a:t>The system is designed to act, remember, coordinate and remain auditable.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Operational compression: from hours to minutes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The core thesis is founder time back — not just faster writing, but a shorter entire operating chain.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261872"/>
            <a:ext cx="2148840" cy="8686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26463"/>
            <a:ext cx="18288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80" b="1">
                <a:solidFill>
                  <a:srgbClr val="667485"/>
                </a:solidFill>
              </a:rPr>
              <a:t>Proposal drafting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73351"/>
            <a:ext cx="18288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0D1F3A"/>
                </a:solidFill>
              </a:rPr>
              <a:t>4.5–6h → 15–25m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874519"/>
            <a:ext cx="182880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19" b="0">
                <a:solidFill>
                  <a:srgbClr val="00945F"/>
                </a:solidFill>
              </a:rPr>
              <a:t>≈75–85% reduction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35808" y="1261872"/>
            <a:ext cx="2148840" cy="8686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0" y="1426463"/>
            <a:ext cx="18288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80" b="1">
                <a:solidFill>
                  <a:srgbClr val="667485"/>
                </a:solidFill>
              </a:rPr>
              <a:t>Quotation drafting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1673351"/>
            <a:ext cx="18288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0D1F3A"/>
                </a:solidFill>
              </a:rPr>
              <a:t>2.5–4h → 8–15m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1874519"/>
            <a:ext cx="182880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19" b="0">
                <a:solidFill>
                  <a:srgbClr val="00945F"/>
                </a:solidFill>
              </a:rPr>
              <a:t>≈70–80% reduction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9808" y="2286000"/>
            <a:ext cx="2148840" cy="8686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450592"/>
            <a:ext cx="18288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80" b="1">
                <a:solidFill>
                  <a:srgbClr val="667485"/>
                </a:solidFill>
              </a:rPr>
              <a:t>Context retrieval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2697480"/>
            <a:ext cx="18288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0D1F3A"/>
                </a:solidFill>
              </a:rPr>
              <a:t>1.5–2.5h → 3–6m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898648"/>
            <a:ext cx="182880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19" b="0">
                <a:solidFill>
                  <a:srgbClr val="00945F"/>
                </a:solidFill>
              </a:rPr>
              <a:t>≈75–85% reduction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035808" y="2286000"/>
            <a:ext cx="2148840" cy="86868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00400" y="2450592"/>
            <a:ext cx="18288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80" b="1">
                <a:solidFill>
                  <a:srgbClr val="667485"/>
                </a:solidFill>
              </a:rPr>
              <a:t>Client follow-up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2697480"/>
            <a:ext cx="18288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0D1F3A"/>
                </a:solidFill>
              </a:rPr>
              <a:t>1–2h → 2–5m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2898648"/>
            <a:ext cx="182880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19" b="0">
                <a:solidFill>
                  <a:srgbClr val="00945F"/>
                </a:solidFill>
              </a:rPr>
              <a:t>≈70–80% reduction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49808" y="3310128"/>
            <a:ext cx="4434840" cy="91440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3474720"/>
            <a:ext cx="41148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80" b="1">
                <a:solidFill>
                  <a:srgbClr val="667485"/>
                </a:solidFill>
              </a:rPr>
              <a:t>Project documentation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3721608"/>
            <a:ext cx="41148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1">
                <a:solidFill>
                  <a:srgbClr val="0D1F3A"/>
                </a:solidFill>
              </a:rPr>
              <a:t>2–6h → 15–45m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3968496"/>
            <a:ext cx="4114800" cy="1463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919" b="0">
                <a:solidFill>
                  <a:srgbClr val="00945F"/>
                </a:solidFill>
              </a:rPr>
              <a:t>≈65–90% reduction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49808" y="4434840"/>
            <a:ext cx="4434840" cy="12344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" y="4599432"/>
            <a:ext cx="1371600" cy="16459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00" b="1">
                <a:solidFill>
                  <a:srgbClr val="2163EB"/>
                </a:solidFill>
              </a:rPr>
              <a:t>Headline KPI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2688" y="4846320"/>
            <a:ext cx="40233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250" b="1">
                <a:solidFill>
                  <a:srgbClr val="0D1F3A"/>
                </a:solidFill>
              </a:rPr>
              <a:t>RalphiIA targets a 70–85% reduction in founder time across repetitive, high-friction workflows.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2688" y="5285232"/>
            <a:ext cx="393192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19" b="0">
                <a:solidFill>
                  <a:srgbClr val="667485"/>
                </a:solidFill>
              </a:rPr>
              <a:t>These figures combine current internal benchmarks, modeled manual baselines and active or near-complete automated flows.</a:t>
            </a:r>
          </a:p>
        </p:txBody>
      </p:sp>
      <p:pic>
        <p:nvPicPr>
          <p:cNvPr id="29" name="Picture 28" descr="operational_efficiency_through_ai_compressio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86400" y="1234440"/>
            <a:ext cx="5715000" cy="452628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From modeled savings to verified operational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The product is being built to measure the same operations it automates.</a:t>
            </a:r>
          </a:p>
        </p:txBody>
      </p:sp>
      <p:pic>
        <p:nvPicPr>
          <p:cNvPr id="5" name="Picture 4" descr="a_clean_marketing_product_ui_mockup_image_on_a_lig_3_batch_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89320" y="1234440"/>
            <a:ext cx="5440680" cy="44348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9808" y="1298448"/>
            <a:ext cx="4754880" cy="12344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1408176"/>
            <a:ext cx="4480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How we calculate value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627632"/>
            <a:ext cx="4389120" cy="7772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400"/>
              </a:spcAft>
              <a:defRPr sz="1360">
                <a:solidFill>
                  <a:srgbClr val="212934"/>
                </a:solidFill>
              </a:defRPr>
            </a:pPr>
            <a:r>
              <a:t>Manual baseline: time searching for context, drafting, reviewing, documenting and following up.</a:t>
            </a:r>
          </a:p>
          <a:p>
            <a:pPr>
              <a:spcAft>
                <a:spcPts val="400"/>
              </a:spcAft>
              <a:defRPr sz="1360">
                <a:solidFill>
                  <a:srgbClr val="212934"/>
                </a:solidFill>
              </a:defRPr>
            </a:pPr>
            <a:r>
              <a:t>Automated run: time from input to structured output with human approval logged.</a:t>
            </a:r>
          </a:p>
          <a:p>
            <a:pPr>
              <a:spcAft>
                <a:spcPts val="400"/>
              </a:spcAft>
              <a:defRPr sz="1360">
                <a:solidFill>
                  <a:srgbClr val="212934"/>
                </a:solidFill>
              </a:defRPr>
            </a:pPr>
            <a:r>
              <a:t>Validation: timestamps, repeated runs, workflow logs, error rate and rework.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9808" y="2743200"/>
            <a:ext cx="4754880" cy="10058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86968" y="2852928"/>
            <a:ext cx="4480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Evidence levels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063240"/>
            <a:ext cx="438912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212934"/>
                </a:solidFill>
              </a:rPr>
              <a:t>Modeled = prior manual process vs current flow design · Observed = seen in real use · Measured = logged with timestamps · Validated = repeated performance with consistent results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9808" y="3977639"/>
            <a:ext cx="4754880" cy="1234440"/>
          </a:xfrm>
          <a:prstGeom prst="roundRect">
            <a:avLst/>
          </a:prstGeom>
          <a:solidFill>
            <a:srgbClr val="F4F8FC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" y="4087368"/>
            <a:ext cx="4480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Best sentence to 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343400"/>
            <a:ext cx="4389120" cy="6583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20" b="0">
                <a:solidFill>
                  <a:srgbClr val="0D1F3A"/>
                </a:solidFill>
              </a:rPr>
              <a:t>“Our current internal benchmarks indicate that RalphiIA can reduce 70–85% of founder time in repetitive drafting, context recovery and follow-up workflows, with several flows already active and others reaching final validation.”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502920"/>
            <a:ext cx="109728" cy="438912"/>
          </a:xfrm>
          <a:prstGeom prst="rect">
            <a:avLst/>
          </a:prstGeom>
          <a:solidFill>
            <a:srgbClr val="21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49808" y="438912"/>
            <a:ext cx="106984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0D1F3A"/>
                </a:solidFill>
              </a:rPr>
              <a:t>Built, connected and already in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8096" y="868680"/>
            <a:ext cx="106070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80">
                <a:solidFill>
                  <a:srgbClr val="667485"/>
                </a:solidFill>
              </a:defRPr>
            </a:pPr>
            <a:r>
              <a:t>This is not an idea-stage concept deck — the internal ecosystem is alive and supporting real work.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234440"/>
            <a:ext cx="3611880" cy="3977639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344168"/>
            <a:ext cx="3337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Smart Quoter</a:t>
            </a:r>
          </a:p>
        </p:txBody>
      </p:sp>
      <p:pic>
        <p:nvPicPr>
          <p:cNvPr id="7" name="Picture 6" descr="a_clean_modern_saas_web_app_ui_screenshot_wide_d_1_batch_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6112" y="1572768"/>
            <a:ext cx="3246120" cy="2194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6112" y="3886200"/>
            <a:ext cx="315468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50" b="0">
                <a:solidFill>
                  <a:srgbClr val="212934"/>
                </a:solidFill>
              </a:rPr>
              <a:t>Quote creation, customer identification, project detail capture and proposal preview.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98848" y="1234440"/>
            <a:ext cx="3611880" cy="3977639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6008" y="1344168"/>
            <a:ext cx="3337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RalphiIA operations dashboard</a:t>
            </a:r>
          </a:p>
        </p:txBody>
      </p:sp>
      <p:pic>
        <p:nvPicPr>
          <p:cNvPr id="11" name="Picture 10" descr="a_clean_high_resolution_ui_screenshot_dashboard_2_batch_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81728" y="1572768"/>
            <a:ext cx="3246120" cy="21945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81728" y="3886200"/>
            <a:ext cx="315468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50" b="0">
                <a:solidFill>
                  <a:srgbClr val="212934"/>
                </a:solidFill>
              </a:rPr>
              <a:t>Agents, workflow runs, memory activity, MCP tools and system health in one control plane.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84464" y="1234440"/>
            <a:ext cx="3200400" cy="3977639"/>
          </a:xfrm>
          <a:prstGeom prst="roundRect">
            <a:avLst/>
          </a:prstGeom>
          <a:solidFill>
            <a:srgbClr val="F9FBFD"/>
          </a:solidFill>
          <a:ln>
            <a:solidFill>
              <a:srgbClr val="DF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21624" y="1344168"/>
            <a:ext cx="29260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 b="1">
                <a:solidFill>
                  <a:srgbClr val="0D1F3A"/>
                </a:solidFill>
              </a:defRPr>
            </a:pPr>
            <a:r>
              <a:t>Web presence / product story</a:t>
            </a:r>
          </a:p>
        </p:txBody>
      </p:sp>
      <p:pic>
        <p:nvPicPr>
          <p:cNvPr id="15" name="Picture 14" descr="a_clean_modern_website_landing_page_hero_screensho_4_batch_4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439912" y="1572768"/>
            <a:ext cx="2889504" cy="21945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439912" y="3886200"/>
            <a:ext cx="274320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030" b="0">
                <a:solidFill>
                  <a:srgbClr val="212934"/>
                </a:solidFill>
              </a:rPr>
              <a:t>Corporate narrative, product overview, workflows, case-study framing and investor-facing story.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9808" y="5486400"/>
            <a:ext cx="1060704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150" b="1">
                <a:solidFill>
                  <a:srgbClr val="0D1F3A"/>
                </a:solidFill>
              </a:rPr>
              <a:t>Active today: hybrid infrastructure · MCP tool ecosystem · Mongo-based memory · internal workflows · website staging under development · hackathon-driven iteration.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6428232"/>
            <a:ext cx="11155680" cy="9144"/>
          </a:xfrm>
          <a:prstGeom prst="rect">
            <a:avLst/>
          </a:prstGeom>
          <a:solidFill>
            <a:srgbClr val="DFE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0352" y="6473952"/>
            <a:ext cx="5943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67485"/>
                </a:solidFill>
              </a:defRPr>
            </a:pPr>
            <a:r>
              <a:t>InnerChispa LLC · RalphiIA · Confidential pre-seed deck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46520"/>
            <a:ext cx="4572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>
                <a:solidFill>
                  <a:srgbClr val="667485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