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211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rcRect l="20833" r="20833"/>
          <a:stretch>
            <a:fillRect/>
          </a:stretch>
        </p:blipFill>
        <p:spPr>
          <a:xfrm>
            <a:off x="6191250" y="0"/>
            <a:ext cx="6000750" cy="6858000"/>
          </a:xfrm>
          <a:prstGeom prst="rect">
            <a:avLst/>
          </a:prstGeom>
        </p:spPr>
      </p:pic>
      <p:sp>
        <p:nvSpPr>
          <p:cNvPr id="2" name="hero-band">
            <a:extLst>
              <a:ext uri="{FF2B5EF4-FFF2-40B4-BE49-F238E27FC236}">
                <a16:creationId xmlns:a16="http://schemas.microsoft.com/office/drawing/2014/main" id="{5919C3AF-A266-4E54-A4AA-1EA7A806314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6858000" cy="685800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3" name="eyebrow">
            <a:extLst>
              <a:ext uri="{FF2B5EF4-FFF2-40B4-BE49-F238E27FC236}">
                <a16:creationId xmlns:a16="http://schemas.microsoft.com/office/drawing/2014/main" id="{BEFA747B-CADD-4FA4-94C3-EBDD8B03993F}"/>
              </a:ext>
            </a:extLst>
          </p:cNvPr>
          <p:cNvSpPr>
            <a:spLocks noGrp="1"/>
          </p:cNvSpPr>
          <p:nvPr/>
        </p:nvSpPr>
        <p:spPr>
          <a:xfrm>
            <a:off x="685800" y="762000"/>
            <a:ext cx="457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0F766E"/>
                </a:solidFill>
              </a:defRPr>
            </a:pPr>
            <a:r>
              <a:rPr sz="1200" b="1">
                <a:solidFill>
                  <a:srgbClr val="0F766E"/>
                </a:solidFill>
              </a:rPr>
              <a:t>OPENAI BUILD WEEK SUBMISSION</a:t>
            </a:r>
          </a:p>
        </p:txBody>
      </p:sp>
      <p:sp>
        <p:nvSpPr>
          <p:cNvPr id="4" name="main-title">
            <a:extLst>
              <a:ext uri="{FF2B5EF4-FFF2-40B4-BE49-F238E27FC236}">
                <a16:creationId xmlns:a16="http://schemas.microsoft.com/office/drawing/2014/main" id="{7F10A832-32C0-4605-9638-1B1D8ACFEDA6}"/>
              </a:ext>
            </a:extLst>
          </p:cNvPr>
          <p:cNvSpPr>
            <a:spLocks noGrp="1"/>
          </p:cNvSpPr>
          <p:nvPr/>
        </p:nvSpPr>
        <p:spPr>
          <a:xfrm>
            <a:off x="685800" y="1428750"/>
            <a:ext cx="5334000" cy="1190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4050" b="1">
                <a:solidFill>
                  <a:srgbClr val="0F172A"/>
                </a:solidFill>
              </a:defRPr>
            </a:pPr>
            <a:r>
              <a:rPr sz="4050" b="1">
                <a:solidFill>
                  <a:srgbClr val="0F172A"/>
                </a:solidFill>
              </a:rPr>
              <a:t>RalphiIA FounderOS</a:t>
            </a:r>
          </a:p>
        </p:txBody>
      </p:sp>
      <p:sp>
        <p:nvSpPr>
          <p:cNvPr id="5" name="subtitle">
            <a:extLst>
              <a:ext uri="{FF2B5EF4-FFF2-40B4-BE49-F238E27FC236}">
                <a16:creationId xmlns:a16="http://schemas.microsoft.com/office/drawing/2014/main" id="{FCF640BF-F1CF-4063-A0B9-E6CA9364E7D2}"/>
              </a:ext>
            </a:extLst>
          </p:cNvPr>
          <p:cNvSpPr>
            <a:spLocks noGrp="1"/>
          </p:cNvSpPr>
          <p:nvPr/>
        </p:nvSpPr>
        <p:spPr>
          <a:xfrm>
            <a:off x="723900" y="2781300"/>
            <a:ext cx="495300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>
                <a:solidFill>
                  <a:srgbClr val="475569"/>
                </a:solidFill>
              </a:defRPr>
            </a:pPr>
            <a:r>
              <a:rPr sz="1875" b="0">
                <a:solidFill>
                  <a:srgbClr val="475569"/>
                </a:solidFill>
              </a:rPr>
              <a:t>Build and operate anywhere with ChatGPT, Codex, MCP, WhatsApp, memory, and sovereign infrastructure.</a:t>
            </a:r>
          </a:p>
        </p:txBody>
      </p:sp>
      <p:sp>
        <p:nvSpPr>
          <p:cNvPr id="6" name="pill-Demo">
            <a:extLst>
              <a:ext uri="{FF2B5EF4-FFF2-40B4-BE49-F238E27FC236}">
                <a16:creationId xmlns:a16="http://schemas.microsoft.com/office/drawing/2014/main" id="{C9101A49-B66A-459A-84B6-72B466080D9E}"/>
              </a:ext>
            </a:extLst>
          </p:cNvPr>
          <p:cNvSpPr>
            <a:spLocks noGrp="1"/>
          </p:cNvSpPr>
          <p:nvPr/>
        </p:nvSpPr>
        <p:spPr>
          <a:xfrm>
            <a:off x="723900" y="4171950"/>
            <a:ext cx="819150" cy="304800"/>
          </a:xfrm>
          <a:prstGeom prst="roundRect">
            <a:avLst>
              <a:gd name="adj" fmla="val 50000"/>
            </a:avLst>
          </a:prstGeom>
          <a:solidFill>
            <a:srgbClr val="ECFEFF"/>
          </a:solidFill>
          <a:ln w="9525">
            <a:solidFill>
              <a:srgbClr val="0F766E"/>
            </a:solidFill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0F766E"/>
                </a:solidFill>
              </a:defRPr>
            </a:pPr>
            <a:r>
              <a:rPr sz="1125" b="1">
                <a:solidFill>
                  <a:srgbClr val="0F766E"/>
                </a:solidFill>
              </a:rPr>
              <a:t>Demo</a:t>
            </a:r>
          </a:p>
        </p:txBody>
      </p:sp>
      <p:sp>
        <p:nvSpPr>
          <p:cNvPr id="7" name="demo-link">
            <a:extLst>
              <a:ext uri="{FF2B5EF4-FFF2-40B4-BE49-F238E27FC236}">
                <a16:creationId xmlns:a16="http://schemas.microsoft.com/office/drawing/2014/main" id="{BD6A2719-5677-44D4-86E0-556DD11E7588}"/>
              </a:ext>
            </a:extLst>
          </p:cNvPr>
          <p:cNvSpPr>
            <a:spLocks noGrp="1"/>
          </p:cNvSpPr>
          <p:nvPr/>
        </p:nvSpPr>
        <p:spPr>
          <a:xfrm>
            <a:off x="1695450" y="4200525"/>
            <a:ext cx="4000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0F172A"/>
                </a:solidFill>
              </a:defRPr>
            </a:pPr>
            <a:r>
              <a:rPr sz="1350" b="0">
                <a:solidFill>
                  <a:srgbClr val="0F172A"/>
                </a:solidFill>
              </a:rPr>
              <a:t>https://demo.pcdoctor.ai/founderos</a:t>
            </a:r>
          </a:p>
        </p:txBody>
      </p:sp>
      <p:sp>
        <p:nvSpPr>
          <p:cNvPr id="8" name="footer-left">
            <a:extLst>
              <a:ext uri="{FF2B5EF4-FFF2-40B4-BE49-F238E27FC236}">
                <a16:creationId xmlns:a16="http://schemas.microsoft.com/office/drawing/2014/main" id="{FA9E9C48-6A12-4539-AB9E-38D49A39E7CC}"/>
              </a:ext>
            </a:extLst>
          </p:cNvPr>
          <p:cNvSpPr>
            <a:spLocks noGrp="1"/>
          </p:cNvSpPr>
          <p:nvPr/>
        </p:nvSpPr>
        <p:spPr>
          <a:xfrm>
            <a:off x="685800" y="6429375"/>
            <a:ext cx="4572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64748B"/>
                </a:solidFill>
              </a:defRPr>
            </a:pPr>
            <a:r>
              <a:rPr sz="900" b="0">
                <a:solidFill>
                  <a:srgbClr val="64748B"/>
                </a:solidFill>
              </a:rPr>
              <a:t>RalphiIA FounderOS · OpenAI Build Week</a:t>
            </a:r>
          </a:p>
        </p:txBody>
      </p:sp>
      <p:sp>
        <p:nvSpPr>
          <p:cNvPr id="9" name="footer-right">
            <a:extLst>
              <a:ext uri="{FF2B5EF4-FFF2-40B4-BE49-F238E27FC236}">
                <a16:creationId xmlns:a16="http://schemas.microsoft.com/office/drawing/2014/main" id="{43C04CD8-EA19-470B-9F9C-82D423FD007F}"/>
              </a:ext>
            </a:extLst>
          </p:cNvPr>
          <p:cNvSpPr>
            <a:spLocks noGrp="1"/>
          </p:cNvSpPr>
          <p:nvPr/>
        </p:nvSpPr>
        <p:spPr>
          <a:xfrm>
            <a:off x="11144250" y="6429375"/>
            <a:ext cx="381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0">
                <a:solidFill>
                  <a:srgbClr val="64748B"/>
                </a:solidFill>
              </a:defRPr>
            </a:pPr>
            <a:r>
              <a:rPr sz="900" b="0">
                <a:solidFill>
                  <a:srgbClr val="64748B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56283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-title">
            <a:extLst>
              <a:ext uri="{FF2B5EF4-FFF2-40B4-BE49-F238E27FC236}">
                <a16:creationId xmlns:a16="http://schemas.microsoft.com/office/drawing/2014/main" id="{97F9E0B0-4BFF-4761-BB4C-B590C76F8943}"/>
              </a:ext>
            </a:extLst>
          </p:cNvPr>
          <p:cNvSpPr>
            <a:spLocks noGrp="1"/>
          </p:cNvSpPr>
          <p:nvPr/>
        </p:nvSpPr>
        <p:spPr>
          <a:xfrm>
            <a:off x="685800" y="495300"/>
            <a:ext cx="85725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0F172A"/>
                </a:solidFill>
              </a:defRPr>
            </a:pPr>
            <a:r>
              <a:rPr sz="2850" b="1">
                <a:solidFill>
                  <a:srgbClr val="0F172A"/>
                </a:solidFill>
              </a:rPr>
              <a:t>The problem is fragmentation</a:t>
            </a:r>
          </a:p>
        </p:txBody>
      </p:sp>
      <p:sp>
        <p:nvSpPr>
          <p:cNvPr id="2" name="slide-subtitle">
            <a:extLst>
              <a:ext uri="{FF2B5EF4-FFF2-40B4-BE49-F238E27FC236}">
                <a16:creationId xmlns:a16="http://schemas.microsoft.com/office/drawing/2014/main" id="{36DF2ECC-9E39-46A1-80A6-819BF411D53B}"/>
              </a:ext>
            </a:extLst>
          </p:cNvPr>
          <p:cNvSpPr>
            <a:spLocks noGrp="1"/>
          </p:cNvSpPr>
          <p:nvPr/>
        </p:nvSpPr>
        <p:spPr>
          <a:xfrm>
            <a:off x="704850" y="1009650"/>
            <a:ext cx="9144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475569"/>
                </a:solidFill>
              </a:defRPr>
            </a:pPr>
            <a:r>
              <a:rPr sz="1425" b="0">
                <a:solidFill>
                  <a:srgbClr val="475569"/>
                </a:solidFill>
              </a:rPr>
              <a:t>A founder's work is spread across chats, servers, repositories, memory, and business tools.</a:t>
            </a:r>
          </a:p>
        </p:txBody>
      </p:sp>
      <p:sp>
        <p:nvSpPr>
          <p:cNvPr id="3" name="card-Conversations">
            <a:extLst>
              <a:ext uri="{FF2B5EF4-FFF2-40B4-BE49-F238E27FC236}">
                <a16:creationId xmlns:a16="http://schemas.microsoft.com/office/drawing/2014/main" id="{E38117F9-E05D-48EA-9F3A-ADB678A0E8D2}"/>
              </a:ext>
            </a:extLst>
          </p:cNvPr>
          <p:cNvSpPr>
            <a:spLocks noGrp="1"/>
          </p:cNvSpPr>
          <p:nvPr/>
        </p:nvSpPr>
        <p:spPr>
          <a:xfrm>
            <a:off x="685800" y="1952625"/>
            <a:ext cx="2476500" cy="2714625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4" name="h-Conversations">
            <a:extLst>
              <a:ext uri="{FF2B5EF4-FFF2-40B4-BE49-F238E27FC236}">
                <a16:creationId xmlns:a16="http://schemas.microsoft.com/office/drawing/2014/main" id="{C93535BB-ABAE-4C51-88BA-0596CEC3C50B}"/>
              </a:ext>
            </a:extLst>
          </p:cNvPr>
          <p:cNvSpPr>
            <a:spLocks noGrp="1"/>
          </p:cNvSpPr>
          <p:nvPr/>
        </p:nvSpPr>
        <p:spPr>
          <a:xfrm>
            <a:off x="914400" y="2209800"/>
            <a:ext cx="2000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0F172A"/>
                </a:solidFill>
              </a:defRPr>
            </a:pPr>
            <a:r>
              <a:rPr sz="1875" b="1">
                <a:solidFill>
                  <a:srgbClr val="0F172A"/>
                </a:solidFill>
              </a:rPr>
              <a:t>Conversations</a:t>
            </a:r>
          </a:p>
        </p:txBody>
      </p:sp>
      <p:sp>
        <p:nvSpPr>
          <p:cNvPr id="5" name="b-Conversations">
            <a:extLst>
              <a:ext uri="{FF2B5EF4-FFF2-40B4-BE49-F238E27FC236}">
                <a16:creationId xmlns:a16="http://schemas.microsoft.com/office/drawing/2014/main" id="{35566683-CEF6-49BB-AB9B-5C117A2A848E}"/>
              </a:ext>
            </a:extLst>
          </p:cNvPr>
          <p:cNvSpPr>
            <a:spLocks noGrp="1"/>
          </p:cNvSpPr>
          <p:nvPr/>
        </p:nvSpPr>
        <p:spPr>
          <a:xfrm>
            <a:off x="914400" y="2781300"/>
            <a:ext cx="2000250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475569"/>
                </a:solidFill>
              </a:defRPr>
            </a:pPr>
            <a:r>
              <a:rPr sz="1425" b="0">
                <a:solidFill>
                  <a:srgbClr val="475569"/>
                </a:solidFill>
              </a:rPr>
              <a:t>WhatsApp and ChatGPT hold decisions that are easy to lose.</a:t>
            </a:r>
          </a:p>
        </p:txBody>
      </p:sp>
      <p:sp>
        <p:nvSpPr>
          <p:cNvPr id="6" name="card-Operations">
            <a:extLst>
              <a:ext uri="{FF2B5EF4-FFF2-40B4-BE49-F238E27FC236}">
                <a16:creationId xmlns:a16="http://schemas.microsoft.com/office/drawing/2014/main" id="{3934EA0B-5BAA-477C-BCD3-E050CE8EB726}"/>
              </a:ext>
            </a:extLst>
          </p:cNvPr>
          <p:cNvSpPr>
            <a:spLocks noGrp="1"/>
          </p:cNvSpPr>
          <p:nvPr/>
        </p:nvSpPr>
        <p:spPr>
          <a:xfrm>
            <a:off x="3467100" y="1952625"/>
            <a:ext cx="2476500" cy="2714625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7" name="h-Operations">
            <a:extLst>
              <a:ext uri="{FF2B5EF4-FFF2-40B4-BE49-F238E27FC236}">
                <a16:creationId xmlns:a16="http://schemas.microsoft.com/office/drawing/2014/main" id="{98B1345E-3B07-4870-9C56-2F5BE07DD833}"/>
              </a:ext>
            </a:extLst>
          </p:cNvPr>
          <p:cNvSpPr>
            <a:spLocks noGrp="1"/>
          </p:cNvSpPr>
          <p:nvPr/>
        </p:nvSpPr>
        <p:spPr>
          <a:xfrm>
            <a:off x="3695700" y="2209800"/>
            <a:ext cx="2000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0F172A"/>
                </a:solidFill>
              </a:defRPr>
            </a:pPr>
            <a:r>
              <a:rPr sz="1875" b="1">
                <a:solidFill>
                  <a:srgbClr val="0F172A"/>
                </a:solidFill>
              </a:rPr>
              <a:t>Operations</a:t>
            </a:r>
          </a:p>
        </p:txBody>
      </p:sp>
      <p:sp>
        <p:nvSpPr>
          <p:cNvPr id="8" name="b-Operations">
            <a:extLst>
              <a:ext uri="{FF2B5EF4-FFF2-40B4-BE49-F238E27FC236}">
                <a16:creationId xmlns:a16="http://schemas.microsoft.com/office/drawing/2014/main" id="{5FFFF22A-1D68-45E2-B797-E31EF93DC35B}"/>
              </a:ext>
            </a:extLst>
          </p:cNvPr>
          <p:cNvSpPr>
            <a:spLocks noGrp="1"/>
          </p:cNvSpPr>
          <p:nvPr/>
        </p:nvSpPr>
        <p:spPr>
          <a:xfrm>
            <a:off x="3695700" y="2781300"/>
            <a:ext cx="2000250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475569"/>
                </a:solidFill>
              </a:defRPr>
            </a:pPr>
            <a:r>
              <a:rPr sz="1425" b="0">
                <a:solidFill>
                  <a:srgbClr val="475569"/>
                </a:solidFill>
              </a:rPr>
              <a:t>Server status and business workflows live outside the conversation.</a:t>
            </a:r>
          </a:p>
        </p:txBody>
      </p:sp>
      <p:sp>
        <p:nvSpPr>
          <p:cNvPr id="9" name="card-Development">
            <a:extLst>
              <a:ext uri="{FF2B5EF4-FFF2-40B4-BE49-F238E27FC236}">
                <a16:creationId xmlns:a16="http://schemas.microsoft.com/office/drawing/2014/main" id="{C65BA89E-D654-44B9-8779-D3C54F5A964C}"/>
              </a:ext>
            </a:extLst>
          </p:cNvPr>
          <p:cNvSpPr>
            <a:spLocks noGrp="1"/>
          </p:cNvSpPr>
          <p:nvPr/>
        </p:nvSpPr>
        <p:spPr>
          <a:xfrm>
            <a:off x="6248400" y="1952625"/>
            <a:ext cx="2476500" cy="2714625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10" name="h-Development">
            <a:extLst>
              <a:ext uri="{FF2B5EF4-FFF2-40B4-BE49-F238E27FC236}">
                <a16:creationId xmlns:a16="http://schemas.microsoft.com/office/drawing/2014/main" id="{480C8050-61A7-46BF-BBDF-EE2AF59F278E}"/>
              </a:ext>
            </a:extLst>
          </p:cNvPr>
          <p:cNvSpPr>
            <a:spLocks noGrp="1"/>
          </p:cNvSpPr>
          <p:nvPr/>
        </p:nvSpPr>
        <p:spPr>
          <a:xfrm>
            <a:off x="6477000" y="2209800"/>
            <a:ext cx="2000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0F172A"/>
                </a:solidFill>
              </a:defRPr>
            </a:pPr>
            <a:r>
              <a:rPr sz="1875" b="1">
                <a:solidFill>
                  <a:srgbClr val="0F172A"/>
                </a:solidFill>
              </a:rPr>
              <a:t>Development</a:t>
            </a:r>
          </a:p>
        </p:txBody>
      </p:sp>
      <p:sp>
        <p:nvSpPr>
          <p:cNvPr id="11" name="b-Development">
            <a:extLst>
              <a:ext uri="{FF2B5EF4-FFF2-40B4-BE49-F238E27FC236}">
                <a16:creationId xmlns:a16="http://schemas.microsoft.com/office/drawing/2014/main" id="{320507CE-6216-4B12-A01F-78664450950A}"/>
              </a:ext>
            </a:extLst>
          </p:cNvPr>
          <p:cNvSpPr>
            <a:spLocks noGrp="1"/>
          </p:cNvSpPr>
          <p:nvPr/>
        </p:nvSpPr>
        <p:spPr>
          <a:xfrm>
            <a:off x="6477000" y="2781300"/>
            <a:ext cx="2000250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475569"/>
                </a:solidFill>
              </a:defRPr>
            </a:pPr>
            <a:r>
              <a:rPr sz="1425" b="0">
                <a:solidFill>
                  <a:srgbClr val="475569"/>
                </a:solidFill>
              </a:rPr>
              <a:t>Codex can build fast, but work needs evidence, commits, and tests.</a:t>
            </a:r>
          </a:p>
        </p:txBody>
      </p:sp>
      <p:sp>
        <p:nvSpPr>
          <p:cNvPr id="12" name="card-Safety">
            <a:extLst>
              <a:ext uri="{FF2B5EF4-FFF2-40B4-BE49-F238E27FC236}">
                <a16:creationId xmlns:a16="http://schemas.microsoft.com/office/drawing/2014/main" id="{305758E3-58D8-4A5A-8D29-978CB0214569}"/>
              </a:ext>
            </a:extLst>
          </p:cNvPr>
          <p:cNvSpPr>
            <a:spLocks noGrp="1"/>
          </p:cNvSpPr>
          <p:nvPr/>
        </p:nvSpPr>
        <p:spPr>
          <a:xfrm>
            <a:off x="9029700" y="1952625"/>
            <a:ext cx="2476500" cy="2714625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13" name="h-Safety">
            <a:extLst>
              <a:ext uri="{FF2B5EF4-FFF2-40B4-BE49-F238E27FC236}">
                <a16:creationId xmlns:a16="http://schemas.microsoft.com/office/drawing/2014/main" id="{F9233A93-22DB-429E-9FB6-5F8F6C411909}"/>
              </a:ext>
            </a:extLst>
          </p:cNvPr>
          <p:cNvSpPr>
            <a:spLocks noGrp="1"/>
          </p:cNvSpPr>
          <p:nvPr/>
        </p:nvSpPr>
        <p:spPr>
          <a:xfrm>
            <a:off x="9258300" y="2209800"/>
            <a:ext cx="2000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0F172A"/>
                </a:solidFill>
              </a:defRPr>
            </a:pPr>
            <a:r>
              <a:rPr sz="1875" b="1">
                <a:solidFill>
                  <a:srgbClr val="0F172A"/>
                </a:solidFill>
              </a:rPr>
              <a:t>Safety</a:t>
            </a:r>
          </a:p>
        </p:txBody>
      </p:sp>
      <p:sp>
        <p:nvSpPr>
          <p:cNvPr id="14" name="b-Safety">
            <a:extLst>
              <a:ext uri="{FF2B5EF4-FFF2-40B4-BE49-F238E27FC236}">
                <a16:creationId xmlns:a16="http://schemas.microsoft.com/office/drawing/2014/main" id="{1849BC36-B7D7-4B12-8AB6-09A2C6800783}"/>
              </a:ext>
            </a:extLst>
          </p:cNvPr>
          <p:cNvSpPr>
            <a:spLocks noGrp="1"/>
          </p:cNvSpPr>
          <p:nvPr/>
        </p:nvSpPr>
        <p:spPr>
          <a:xfrm>
            <a:off x="9258300" y="2781300"/>
            <a:ext cx="2000250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475569"/>
                </a:solidFill>
              </a:defRPr>
            </a:pPr>
            <a:r>
              <a:rPr sz="1425" b="0">
                <a:solidFill>
                  <a:srgbClr val="475569"/>
                </a:solidFill>
              </a:rPr>
              <a:t>Remote control is useful only if dangerous actions are governed.</a:t>
            </a:r>
          </a:p>
        </p:txBody>
      </p:sp>
      <p:sp>
        <p:nvSpPr>
          <p:cNvPr id="15" name="takeaway">
            <a:extLst>
              <a:ext uri="{FF2B5EF4-FFF2-40B4-BE49-F238E27FC236}">
                <a16:creationId xmlns:a16="http://schemas.microsoft.com/office/drawing/2014/main" id="{189972DA-8CBB-4B57-950E-E75C98C5241F}"/>
              </a:ext>
            </a:extLst>
          </p:cNvPr>
          <p:cNvSpPr>
            <a:spLocks noGrp="1"/>
          </p:cNvSpPr>
          <p:nvPr/>
        </p:nvSpPr>
        <p:spPr>
          <a:xfrm>
            <a:off x="1333500" y="5219700"/>
            <a:ext cx="9525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>
                <a:solidFill>
                  <a:srgbClr val="0F766E"/>
                </a:solidFill>
              </a:defRPr>
            </a:pPr>
            <a:r>
              <a:rPr sz="2100" b="1">
                <a:solidFill>
                  <a:srgbClr val="0F766E"/>
                </a:solidFill>
              </a:rPr>
              <a:t>FounderOS turns scattered intent into coordinated, traceable work.</a:t>
            </a:r>
          </a:p>
        </p:txBody>
      </p:sp>
      <p:sp>
        <p:nvSpPr>
          <p:cNvPr id="16" name="footer-left">
            <a:extLst>
              <a:ext uri="{FF2B5EF4-FFF2-40B4-BE49-F238E27FC236}">
                <a16:creationId xmlns:a16="http://schemas.microsoft.com/office/drawing/2014/main" id="{BF5ADE49-07A4-4997-A091-6E31F938523D}"/>
              </a:ext>
            </a:extLst>
          </p:cNvPr>
          <p:cNvSpPr>
            <a:spLocks noGrp="1"/>
          </p:cNvSpPr>
          <p:nvPr/>
        </p:nvSpPr>
        <p:spPr>
          <a:xfrm>
            <a:off x="685800" y="6429375"/>
            <a:ext cx="4572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64748B"/>
                </a:solidFill>
              </a:defRPr>
            </a:pPr>
            <a:r>
              <a:rPr sz="900" b="0">
                <a:solidFill>
                  <a:srgbClr val="64748B"/>
                </a:solidFill>
              </a:rPr>
              <a:t>RalphiIA FounderOS · OpenAI Build Week</a:t>
            </a:r>
          </a:p>
        </p:txBody>
      </p:sp>
      <p:sp>
        <p:nvSpPr>
          <p:cNvPr id="17" name="footer-right">
            <a:extLst>
              <a:ext uri="{FF2B5EF4-FFF2-40B4-BE49-F238E27FC236}">
                <a16:creationId xmlns:a16="http://schemas.microsoft.com/office/drawing/2014/main" id="{36DF8C65-30BC-4320-8791-3034F505D586}"/>
              </a:ext>
            </a:extLst>
          </p:cNvPr>
          <p:cNvSpPr>
            <a:spLocks noGrp="1"/>
          </p:cNvSpPr>
          <p:nvPr/>
        </p:nvSpPr>
        <p:spPr>
          <a:xfrm>
            <a:off x="11144250" y="6429375"/>
            <a:ext cx="381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0">
                <a:solidFill>
                  <a:srgbClr val="64748B"/>
                </a:solidFill>
              </a:defRPr>
            </a:pPr>
            <a:r>
              <a:rPr sz="900" b="0">
                <a:solidFill>
                  <a:srgbClr val="64748B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716614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lide-title">
            <a:extLst>
              <a:ext uri="{FF2B5EF4-FFF2-40B4-BE49-F238E27FC236}">
                <a16:creationId xmlns:a16="http://schemas.microsoft.com/office/drawing/2014/main" id="{C301967D-2593-4FE3-914B-77D5343AEFE2}"/>
              </a:ext>
            </a:extLst>
          </p:cNvPr>
          <p:cNvSpPr>
            <a:spLocks noGrp="1"/>
          </p:cNvSpPr>
          <p:nvPr/>
        </p:nvSpPr>
        <p:spPr>
          <a:xfrm>
            <a:off x="685800" y="495300"/>
            <a:ext cx="85725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0F172A"/>
                </a:solidFill>
              </a:defRPr>
            </a:pPr>
            <a:r>
              <a:rPr sz="2850" b="1">
                <a:solidFill>
                  <a:srgbClr val="0F172A"/>
                </a:solidFill>
              </a:rPr>
              <a:t>FounderOS is the operating layer</a:t>
            </a:r>
          </a:p>
        </p:txBody>
      </p:sp>
      <p:sp>
        <p:nvSpPr>
          <p:cNvPr id="2" name="slide-subtitle">
            <a:extLst>
              <a:ext uri="{FF2B5EF4-FFF2-40B4-BE49-F238E27FC236}">
                <a16:creationId xmlns:a16="http://schemas.microsoft.com/office/drawing/2014/main" id="{B159DC19-DCBF-4EF1-AC87-0B74671A2F3F}"/>
              </a:ext>
            </a:extLst>
          </p:cNvPr>
          <p:cNvSpPr>
            <a:spLocks noGrp="1"/>
          </p:cNvSpPr>
          <p:nvPr/>
        </p:nvSpPr>
        <p:spPr>
          <a:xfrm>
            <a:off x="704850" y="1009650"/>
            <a:ext cx="9144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475569"/>
                </a:solidFill>
              </a:defRPr>
            </a:pPr>
            <a:r>
              <a:rPr sz="1425" b="0">
                <a:solidFill>
                  <a:srgbClr val="475569"/>
                </a:solidFill>
              </a:rPr>
              <a:t>RalphiIA connects familiar interfaces to governed tools, memory, and development execution.</a:t>
            </a:r>
          </a:p>
        </p:txBody>
      </p:sp>
      <p:sp>
        <p:nvSpPr>
          <p:cNvPr id="3" name="step-0">
            <a:extLst>
              <a:ext uri="{FF2B5EF4-FFF2-40B4-BE49-F238E27FC236}">
                <a16:creationId xmlns:a16="http://schemas.microsoft.com/office/drawing/2014/main" id="{BC72FB0D-83C4-4033-AAC6-FC94C29573E5}"/>
              </a:ext>
            </a:extLst>
          </p:cNvPr>
          <p:cNvSpPr>
            <a:spLocks noGrp="1"/>
          </p:cNvSpPr>
          <p:nvPr/>
        </p:nvSpPr>
        <p:spPr>
          <a:xfrm>
            <a:off x="704850" y="2333625"/>
            <a:ext cx="1809750" cy="1809750"/>
          </a:xfrm>
          <a:prstGeom prst="roundRect">
            <a:avLst>
              <a:gd name="adj" fmla="val 6316"/>
            </a:avLst>
          </a:prstGeom>
          <a:solidFill>
            <a:srgbClr val="F8FAFC"/>
          </a:solidFill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4" name="stepnum-0">
            <a:extLst>
              <a:ext uri="{FF2B5EF4-FFF2-40B4-BE49-F238E27FC236}">
                <a16:creationId xmlns:a16="http://schemas.microsoft.com/office/drawing/2014/main" id="{B08D506D-8578-448A-87F7-5B541327D723}"/>
              </a:ext>
            </a:extLst>
          </p:cNvPr>
          <p:cNvSpPr>
            <a:spLocks noGrp="1"/>
          </p:cNvSpPr>
          <p:nvPr/>
        </p:nvSpPr>
        <p:spPr>
          <a:xfrm>
            <a:off x="914400" y="2533650"/>
            <a:ext cx="571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0F766E"/>
                </a:solidFill>
              </a:defRPr>
            </a:pPr>
            <a:r>
              <a:rPr sz="1650" b="1">
                <a:solidFill>
                  <a:srgbClr val="0F766E"/>
                </a:solidFill>
              </a:rPr>
              <a:t>01</a:t>
            </a:r>
          </a:p>
        </p:txBody>
      </p:sp>
      <p:sp>
        <p:nvSpPr>
          <p:cNvPr id="5" name="steph-0">
            <a:extLst>
              <a:ext uri="{FF2B5EF4-FFF2-40B4-BE49-F238E27FC236}">
                <a16:creationId xmlns:a16="http://schemas.microsoft.com/office/drawing/2014/main" id="{FBE5000C-B067-4615-90EE-7E5A41C94A56}"/>
              </a:ext>
            </a:extLst>
          </p:cNvPr>
          <p:cNvSpPr>
            <a:spLocks noGrp="1"/>
          </p:cNvSpPr>
          <p:nvPr/>
        </p:nvSpPr>
        <p:spPr>
          <a:xfrm>
            <a:off x="914400" y="2914650"/>
            <a:ext cx="1333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0F172A"/>
                </a:solidFill>
              </a:defRPr>
            </a:pPr>
            <a:r>
              <a:rPr sz="1875" b="1">
                <a:solidFill>
                  <a:srgbClr val="0F172A"/>
                </a:solidFill>
              </a:rPr>
              <a:t>Ask</a:t>
            </a:r>
          </a:p>
        </p:txBody>
      </p:sp>
      <p:sp>
        <p:nvSpPr>
          <p:cNvPr id="6" name="stepb-0">
            <a:extLst>
              <a:ext uri="{FF2B5EF4-FFF2-40B4-BE49-F238E27FC236}">
                <a16:creationId xmlns:a16="http://schemas.microsoft.com/office/drawing/2014/main" id="{2F79BA8F-AA82-4F5E-A7D8-B36A358870B5}"/>
              </a:ext>
            </a:extLst>
          </p:cNvPr>
          <p:cNvSpPr>
            <a:spLocks noGrp="1"/>
          </p:cNvSpPr>
          <p:nvPr/>
        </p:nvSpPr>
        <p:spPr>
          <a:xfrm>
            <a:off x="914400" y="3352800"/>
            <a:ext cx="1381125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475569"/>
                </a:solidFill>
              </a:defRPr>
            </a:pPr>
            <a:r>
              <a:rPr sz="1200" b="0" dirty="0">
                <a:solidFill>
                  <a:srgbClr val="475569"/>
                </a:solidFill>
              </a:rPr>
              <a:t>WhatsApp, web, or ChatGPT</a:t>
            </a:r>
          </a:p>
        </p:txBody>
      </p:sp>
      <p:sp>
        <p:nvSpPr>
          <p:cNvPr id="7" name="arrow-0">
            <a:extLst>
              <a:ext uri="{FF2B5EF4-FFF2-40B4-BE49-F238E27FC236}">
                <a16:creationId xmlns:a16="http://schemas.microsoft.com/office/drawing/2014/main" id="{0CDEC22C-285E-47E9-80E3-AF803E60B670}"/>
              </a:ext>
            </a:extLst>
          </p:cNvPr>
          <p:cNvSpPr>
            <a:spLocks noGrp="1"/>
          </p:cNvSpPr>
          <p:nvPr/>
        </p:nvSpPr>
        <p:spPr>
          <a:xfrm>
            <a:off x="2590800" y="3028950"/>
            <a:ext cx="4191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550" b="1">
                <a:solidFill>
                  <a:srgbClr val="0F766E"/>
                </a:solidFill>
              </a:defRPr>
            </a:pPr>
            <a:r>
              <a:rPr sz="2550" b="1">
                <a:solidFill>
                  <a:srgbClr val="0F766E"/>
                </a:solidFill>
              </a:rPr>
              <a:t>→</a:t>
            </a:r>
          </a:p>
        </p:txBody>
      </p:sp>
      <p:sp>
        <p:nvSpPr>
          <p:cNvPr id="8" name="step-1">
            <a:extLst>
              <a:ext uri="{FF2B5EF4-FFF2-40B4-BE49-F238E27FC236}">
                <a16:creationId xmlns:a16="http://schemas.microsoft.com/office/drawing/2014/main" id="{1B44E8C1-5CFE-4EEE-8389-8F24E76A9D4A}"/>
              </a:ext>
            </a:extLst>
          </p:cNvPr>
          <p:cNvSpPr>
            <a:spLocks noGrp="1"/>
          </p:cNvSpPr>
          <p:nvPr/>
        </p:nvSpPr>
        <p:spPr>
          <a:xfrm>
            <a:off x="2914650" y="2333625"/>
            <a:ext cx="1809750" cy="1809750"/>
          </a:xfrm>
          <a:prstGeom prst="roundRect">
            <a:avLst>
              <a:gd name="adj" fmla="val 6316"/>
            </a:avLst>
          </a:prstGeom>
          <a:solidFill>
            <a:srgbClr val="F8FAFC"/>
          </a:solidFill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9" name="stepnum-1">
            <a:extLst>
              <a:ext uri="{FF2B5EF4-FFF2-40B4-BE49-F238E27FC236}">
                <a16:creationId xmlns:a16="http://schemas.microsoft.com/office/drawing/2014/main" id="{22EF6DB0-B584-4786-99A3-D026EC91A581}"/>
              </a:ext>
            </a:extLst>
          </p:cNvPr>
          <p:cNvSpPr>
            <a:spLocks noGrp="1"/>
          </p:cNvSpPr>
          <p:nvPr/>
        </p:nvSpPr>
        <p:spPr>
          <a:xfrm>
            <a:off x="3124200" y="2533650"/>
            <a:ext cx="571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0F766E"/>
                </a:solidFill>
              </a:defRPr>
            </a:pPr>
            <a:r>
              <a:rPr sz="1650" b="1">
                <a:solidFill>
                  <a:srgbClr val="0F766E"/>
                </a:solidFill>
              </a:rPr>
              <a:t>02</a:t>
            </a:r>
          </a:p>
        </p:txBody>
      </p:sp>
      <p:sp>
        <p:nvSpPr>
          <p:cNvPr id="10" name="steph-1">
            <a:extLst>
              <a:ext uri="{FF2B5EF4-FFF2-40B4-BE49-F238E27FC236}">
                <a16:creationId xmlns:a16="http://schemas.microsoft.com/office/drawing/2014/main" id="{8DE78046-21C6-4754-9790-C459D785DE3D}"/>
              </a:ext>
            </a:extLst>
          </p:cNvPr>
          <p:cNvSpPr>
            <a:spLocks noGrp="1"/>
          </p:cNvSpPr>
          <p:nvPr/>
        </p:nvSpPr>
        <p:spPr>
          <a:xfrm>
            <a:off x="3152775" y="2914650"/>
            <a:ext cx="1380922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0F172A"/>
                </a:solidFill>
              </a:defRPr>
            </a:pPr>
            <a:r>
              <a:rPr sz="1875" b="1" dirty="0">
                <a:solidFill>
                  <a:srgbClr val="0F172A"/>
                </a:solidFill>
              </a:rPr>
              <a:t>Understand</a:t>
            </a:r>
          </a:p>
        </p:txBody>
      </p:sp>
      <p:sp>
        <p:nvSpPr>
          <p:cNvPr id="11" name="stepb-1">
            <a:extLst>
              <a:ext uri="{FF2B5EF4-FFF2-40B4-BE49-F238E27FC236}">
                <a16:creationId xmlns:a16="http://schemas.microsoft.com/office/drawing/2014/main" id="{3213ED79-930C-4E48-A8C4-DC1AE3C259DC}"/>
              </a:ext>
            </a:extLst>
          </p:cNvPr>
          <p:cNvSpPr>
            <a:spLocks noGrp="1"/>
          </p:cNvSpPr>
          <p:nvPr/>
        </p:nvSpPr>
        <p:spPr>
          <a:xfrm>
            <a:off x="3152572" y="3464668"/>
            <a:ext cx="1381125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475569"/>
                </a:solidFill>
              </a:defRPr>
            </a:pPr>
            <a:r>
              <a:rPr sz="1200" b="0" dirty="0">
                <a:solidFill>
                  <a:srgbClr val="475569"/>
                </a:solidFill>
              </a:rPr>
              <a:t>Identity, language, intent, risk</a:t>
            </a:r>
          </a:p>
        </p:txBody>
      </p:sp>
      <p:sp>
        <p:nvSpPr>
          <p:cNvPr id="12" name="arrow-1">
            <a:extLst>
              <a:ext uri="{FF2B5EF4-FFF2-40B4-BE49-F238E27FC236}">
                <a16:creationId xmlns:a16="http://schemas.microsoft.com/office/drawing/2014/main" id="{6CE40375-7B33-4399-A4E5-DD296D57BB37}"/>
              </a:ext>
            </a:extLst>
          </p:cNvPr>
          <p:cNvSpPr>
            <a:spLocks noGrp="1"/>
          </p:cNvSpPr>
          <p:nvPr/>
        </p:nvSpPr>
        <p:spPr>
          <a:xfrm>
            <a:off x="4800600" y="3028950"/>
            <a:ext cx="4191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550" b="1">
                <a:solidFill>
                  <a:srgbClr val="0F766E"/>
                </a:solidFill>
              </a:defRPr>
            </a:pPr>
            <a:r>
              <a:rPr sz="2550" b="1">
                <a:solidFill>
                  <a:srgbClr val="0F766E"/>
                </a:solidFill>
              </a:rPr>
              <a:t>→</a:t>
            </a:r>
          </a:p>
        </p:txBody>
      </p:sp>
      <p:sp>
        <p:nvSpPr>
          <p:cNvPr id="13" name="step-2">
            <a:extLst>
              <a:ext uri="{FF2B5EF4-FFF2-40B4-BE49-F238E27FC236}">
                <a16:creationId xmlns:a16="http://schemas.microsoft.com/office/drawing/2014/main" id="{40E46DF5-1A67-4F14-A5F7-AE08A22FA659}"/>
              </a:ext>
            </a:extLst>
          </p:cNvPr>
          <p:cNvSpPr>
            <a:spLocks noGrp="1"/>
          </p:cNvSpPr>
          <p:nvPr/>
        </p:nvSpPr>
        <p:spPr>
          <a:xfrm>
            <a:off x="5124450" y="2333625"/>
            <a:ext cx="1809750" cy="1809750"/>
          </a:xfrm>
          <a:prstGeom prst="roundRect">
            <a:avLst>
              <a:gd name="adj" fmla="val 6316"/>
            </a:avLst>
          </a:prstGeom>
          <a:solidFill>
            <a:srgbClr val="ECFEFF"/>
          </a:solidFill>
          <a:ln w="9525">
            <a:solidFill>
              <a:srgbClr val="14B8A6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14" name="stepnum-2">
            <a:extLst>
              <a:ext uri="{FF2B5EF4-FFF2-40B4-BE49-F238E27FC236}">
                <a16:creationId xmlns:a16="http://schemas.microsoft.com/office/drawing/2014/main" id="{8B32A6A9-417A-4AE4-92BF-86B9FC07C648}"/>
              </a:ext>
            </a:extLst>
          </p:cNvPr>
          <p:cNvSpPr>
            <a:spLocks noGrp="1"/>
          </p:cNvSpPr>
          <p:nvPr/>
        </p:nvSpPr>
        <p:spPr>
          <a:xfrm>
            <a:off x="5334000" y="2533650"/>
            <a:ext cx="571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0F766E"/>
                </a:solidFill>
              </a:defRPr>
            </a:pPr>
            <a:r>
              <a:rPr sz="1650" b="1">
                <a:solidFill>
                  <a:srgbClr val="0F766E"/>
                </a:solidFill>
              </a:rPr>
              <a:t>03</a:t>
            </a:r>
          </a:p>
        </p:txBody>
      </p:sp>
      <p:sp>
        <p:nvSpPr>
          <p:cNvPr id="15" name="steph-2">
            <a:extLst>
              <a:ext uri="{FF2B5EF4-FFF2-40B4-BE49-F238E27FC236}">
                <a16:creationId xmlns:a16="http://schemas.microsoft.com/office/drawing/2014/main" id="{34767A7C-6322-4944-A511-C769D0A93601}"/>
              </a:ext>
            </a:extLst>
          </p:cNvPr>
          <p:cNvSpPr>
            <a:spLocks noGrp="1"/>
          </p:cNvSpPr>
          <p:nvPr/>
        </p:nvSpPr>
        <p:spPr>
          <a:xfrm>
            <a:off x="5334000" y="2914650"/>
            <a:ext cx="1333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0F172A"/>
                </a:solidFill>
              </a:defRPr>
            </a:pPr>
            <a:r>
              <a:rPr sz="1875" b="1">
                <a:solidFill>
                  <a:srgbClr val="0F172A"/>
                </a:solidFill>
              </a:rPr>
              <a:t>Route</a:t>
            </a:r>
          </a:p>
        </p:txBody>
      </p:sp>
      <p:sp>
        <p:nvSpPr>
          <p:cNvPr id="16" name="stepb-2">
            <a:extLst>
              <a:ext uri="{FF2B5EF4-FFF2-40B4-BE49-F238E27FC236}">
                <a16:creationId xmlns:a16="http://schemas.microsoft.com/office/drawing/2014/main" id="{41FEF22F-BFE0-454C-A9E1-658F99A03D92}"/>
              </a:ext>
            </a:extLst>
          </p:cNvPr>
          <p:cNvSpPr>
            <a:spLocks noGrp="1"/>
          </p:cNvSpPr>
          <p:nvPr/>
        </p:nvSpPr>
        <p:spPr>
          <a:xfrm>
            <a:off x="5334000" y="3352800"/>
            <a:ext cx="1381125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MCP, memory, Codex, server checks</a:t>
            </a:r>
          </a:p>
        </p:txBody>
      </p:sp>
      <p:sp>
        <p:nvSpPr>
          <p:cNvPr id="17" name="arrow-2">
            <a:extLst>
              <a:ext uri="{FF2B5EF4-FFF2-40B4-BE49-F238E27FC236}">
                <a16:creationId xmlns:a16="http://schemas.microsoft.com/office/drawing/2014/main" id="{ECA05D29-E00F-4867-8BC3-08C846D564E4}"/>
              </a:ext>
            </a:extLst>
          </p:cNvPr>
          <p:cNvSpPr>
            <a:spLocks noGrp="1"/>
          </p:cNvSpPr>
          <p:nvPr/>
        </p:nvSpPr>
        <p:spPr>
          <a:xfrm>
            <a:off x="7010400" y="3028950"/>
            <a:ext cx="4191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550" b="1">
                <a:solidFill>
                  <a:srgbClr val="0F766E"/>
                </a:solidFill>
              </a:defRPr>
            </a:pPr>
            <a:r>
              <a:rPr sz="2550" b="1">
                <a:solidFill>
                  <a:srgbClr val="0F766E"/>
                </a:solidFill>
              </a:rPr>
              <a:t>→</a:t>
            </a:r>
          </a:p>
        </p:txBody>
      </p:sp>
      <p:sp>
        <p:nvSpPr>
          <p:cNvPr id="18" name="step-3">
            <a:extLst>
              <a:ext uri="{FF2B5EF4-FFF2-40B4-BE49-F238E27FC236}">
                <a16:creationId xmlns:a16="http://schemas.microsoft.com/office/drawing/2014/main" id="{56E8616A-5DC2-4363-BCA0-DDFC215B030E}"/>
              </a:ext>
            </a:extLst>
          </p:cNvPr>
          <p:cNvSpPr>
            <a:spLocks noGrp="1"/>
          </p:cNvSpPr>
          <p:nvPr/>
        </p:nvSpPr>
        <p:spPr>
          <a:xfrm>
            <a:off x="7334250" y="2333625"/>
            <a:ext cx="1809750" cy="1809750"/>
          </a:xfrm>
          <a:prstGeom prst="roundRect">
            <a:avLst>
              <a:gd name="adj" fmla="val 6316"/>
            </a:avLst>
          </a:prstGeom>
          <a:solidFill>
            <a:srgbClr val="F8FAFC"/>
          </a:solidFill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19" name="stepnum-3">
            <a:extLst>
              <a:ext uri="{FF2B5EF4-FFF2-40B4-BE49-F238E27FC236}">
                <a16:creationId xmlns:a16="http://schemas.microsoft.com/office/drawing/2014/main" id="{6B9DED5C-8CC1-4698-AEF5-D20C08706A28}"/>
              </a:ext>
            </a:extLst>
          </p:cNvPr>
          <p:cNvSpPr>
            <a:spLocks noGrp="1"/>
          </p:cNvSpPr>
          <p:nvPr/>
        </p:nvSpPr>
        <p:spPr>
          <a:xfrm>
            <a:off x="7543800" y="2533650"/>
            <a:ext cx="571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0F766E"/>
                </a:solidFill>
              </a:defRPr>
            </a:pPr>
            <a:r>
              <a:rPr sz="1650" b="1">
                <a:solidFill>
                  <a:srgbClr val="0F766E"/>
                </a:solidFill>
              </a:rPr>
              <a:t>04</a:t>
            </a:r>
          </a:p>
        </p:txBody>
      </p:sp>
      <p:sp>
        <p:nvSpPr>
          <p:cNvPr id="20" name="steph-3">
            <a:extLst>
              <a:ext uri="{FF2B5EF4-FFF2-40B4-BE49-F238E27FC236}">
                <a16:creationId xmlns:a16="http://schemas.microsoft.com/office/drawing/2014/main" id="{5CE2F7CA-FCA4-4D5E-A2AE-62006272AB1C}"/>
              </a:ext>
            </a:extLst>
          </p:cNvPr>
          <p:cNvSpPr>
            <a:spLocks noGrp="1"/>
          </p:cNvSpPr>
          <p:nvPr/>
        </p:nvSpPr>
        <p:spPr>
          <a:xfrm>
            <a:off x="7543800" y="2914650"/>
            <a:ext cx="1333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0F172A"/>
                </a:solidFill>
              </a:defRPr>
            </a:pPr>
            <a:r>
              <a:rPr sz="1875" b="1">
                <a:solidFill>
                  <a:srgbClr val="0F172A"/>
                </a:solidFill>
              </a:rPr>
              <a:t>Prove</a:t>
            </a:r>
          </a:p>
        </p:txBody>
      </p:sp>
      <p:sp>
        <p:nvSpPr>
          <p:cNvPr id="21" name="stepb-3">
            <a:extLst>
              <a:ext uri="{FF2B5EF4-FFF2-40B4-BE49-F238E27FC236}">
                <a16:creationId xmlns:a16="http://schemas.microsoft.com/office/drawing/2014/main" id="{89CF87FB-2912-46C3-B5B9-F20B647C7DE2}"/>
              </a:ext>
            </a:extLst>
          </p:cNvPr>
          <p:cNvSpPr>
            <a:spLocks noGrp="1"/>
          </p:cNvSpPr>
          <p:nvPr/>
        </p:nvSpPr>
        <p:spPr>
          <a:xfrm>
            <a:off x="7543800" y="3352800"/>
            <a:ext cx="1381125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Evidence, commits, tests, timestamps</a:t>
            </a:r>
          </a:p>
        </p:txBody>
      </p:sp>
      <p:sp>
        <p:nvSpPr>
          <p:cNvPr id="22" name="arrow-3">
            <a:extLst>
              <a:ext uri="{FF2B5EF4-FFF2-40B4-BE49-F238E27FC236}">
                <a16:creationId xmlns:a16="http://schemas.microsoft.com/office/drawing/2014/main" id="{C83D1D33-B960-48AB-8BDE-BB7EBDB8FCE9}"/>
              </a:ext>
            </a:extLst>
          </p:cNvPr>
          <p:cNvSpPr>
            <a:spLocks noGrp="1"/>
          </p:cNvSpPr>
          <p:nvPr/>
        </p:nvSpPr>
        <p:spPr>
          <a:xfrm>
            <a:off x="9220200" y="3028950"/>
            <a:ext cx="4191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550" b="1">
                <a:solidFill>
                  <a:srgbClr val="0F766E"/>
                </a:solidFill>
              </a:defRPr>
            </a:pPr>
            <a:r>
              <a:rPr sz="2550" b="1">
                <a:solidFill>
                  <a:srgbClr val="0F766E"/>
                </a:solidFill>
              </a:rPr>
              <a:t>→</a:t>
            </a:r>
          </a:p>
        </p:txBody>
      </p:sp>
      <p:sp>
        <p:nvSpPr>
          <p:cNvPr id="23" name="step-4">
            <a:extLst>
              <a:ext uri="{FF2B5EF4-FFF2-40B4-BE49-F238E27FC236}">
                <a16:creationId xmlns:a16="http://schemas.microsoft.com/office/drawing/2014/main" id="{E9A52D14-4D7B-4757-8289-33F614EE3490}"/>
              </a:ext>
            </a:extLst>
          </p:cNvPr>
          <p:cNvSpPr>
            <a:spLocks noGrp="1"/>
          </p:cNvSpPr>
          <p:nvPr/>
        </p:nvSpPr>
        <p:spPr>
          <a:xfrm>
            <a:off x="9544050" y="2333625"/>
            <a:ext cx="1809750" cy="1809750"/>
          </a:xfrm>
          <a:prstGeom prst="roundRect">
            <a:avLst>
              <a:gd name="adj" fmla="val 6316"/>
            </a:avLst>
          </a:prstGeom>
          <a:solidFill>
            <a:srgbClr val="F8FAFC"/>
          </a:solidFill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24" name="stepnum-4">
            <a:extLst>
              <a:ext uri="{FF2B5EF4-FFF2-40B4-BE49-F238E27FC236}">
                <a16:creationId xmlns:a16="http://schemas.microsoft.com/office/drawing/2014/main" id="{964E7AD6-85A4-4669-AB55-33092F7AEE0F}"/>
              </a:ext>
            </a:extLst>
          </p:cNvPr>
          <p:cNvSpPr>
            <a:spLocks noGrp="1"/>
          </p:cNvSpPr>
          <p:nvPr/>
        </p:nvSpPr>
        <p:spPr>
          <a:xfrm>
            <a:off x="9753600" y="2533650"/>
            <a:ext cx="571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0F766E"/>
                </a:solidFill>
              </a:defRPr>
            </a:pPr>
            <a:r>
              <a:rPr sz="1650" b="1">
                <a:solidFill>
                  <a:srgbClr val="0F766E"/>
                </a:solidFill>
              </a:rPr>
              <a:t>05</a:t>
            </a:r>
          </a:p>
        </p:txBody>
      </p:sp>
      <p:sp>
        <p:nvSpPr>
          <p:cNvPr id="25" name="steph-4">
            <a:extLst>
              <a:ext uri="{FF2B5EF4-FFF2-40B4-BE49-F238E27FC236}">
                <a16:creationId xmlns:a16="http://schemas.microsoft.com/office/drawing/2014/main" id="{E873E6F7-6D8B-49E0-B814-B34D88788995}"/>
              </a:ext>
            </a:extLst>
          </p:cNvPr>
          <p:cNvSpPr>
            <a:spLocks noGrp="1"/>
          </p:cNvSpPr>
          <p:nvPr/>
        </p:nvSpPr>
        <p:spPr>
          <a:xfrm>
            <a:off x="9753600" y="2914650"/>
            <a:ext cx="1333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0F172A"/>
                </a:solidFill>
              </a:defRPr>
            </a:pPr>
            <a:r>
              <a:rPr sz="1875" b="1">
                <a:solidFill>
                  <a:srgbClr val="0F172A"/>
                </a:solidFill>
              </a:rPr>
              <a:t>Approve</a:t>
            </a:r>
          </a:p>
        </p:txBody>
      </p:sp>
      <p:sp>
        <p:nvSpPr>
          <p:cNvPr id="26" name="stepb-4">
            <a:extLst>
              <a:ext uri="{FF2B5EF4-FFF2-40B4-BE49-F238E27FC236}">
                <a16:creationId xmlns:a16="http://schemas.microsoft.com/office/drawing/2014/main" id="{0C504EAA-2382-457D-AA2C-60E42C48FC0C}"/>
              </a:ext>
            </a:extLst>
          </p:cNvPr>
          <p:cNvSpPr>
            <a:spLocks noGrp="1"/>
          </p:cNvSpPr>
          <p:nvPr/>
        </p:nvSpPr>
        <p:spPr>
          <a:xfrm>
            <a:off x="9753600" y="3352800"/>
            <a:ext cx="1381125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Human checkpoint for sensitive actions</a:t>
            </a:r>
          </a:p>
        </p:txBody>
      </p:sp>
      <p:sp>
        <p:nvSpPr>
          <p:cNvPr id="27" name="footer-left">
            <a:extLst>
              <a:ext uri="{FF2B5EF4-FFF2-40B4-BE49-F238E27FC236}">
                <a16:creationId xmlns:a16="http://schemas.microsoft.com/office/drawing/2014/main" id="{8F6AFBD2-C892-42A3-85C4-11A8AE8E30A8}"/>
              </a:ext>
            </a:extLst>
          </p:cNvPr>
          <p:cNvSpPr>
            <a:spLocks noGrp="1"/>
          </p:cNvSpPr>
          <p:nvPr/>
        </p:nvSpPr>
        <p:spPr>
          <a:xfrm>
            <a:off x="685800" y="6429375"/>
            <a:ext cx="4572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64748B"/>
                </a:solidFill>
              </a:defRPr>
            </a:pPr>
            <a:r>
              <a:rPr sz="900" b="0">
                <a:solidFill>
                  <a:srgbClr val="64748B"/>
                </a:solidFill>
              </a:rPr>
              <a:t>RalphiIA FounderOS · OpenAI Build Week</a:t>
            </a:r>
          </a:p>
        </p:txBody>
      </p:sp>
      <p:sp>
        <p:nvSpPr>
          <p:cNvPr id="28" name="footer-right">
            <a:extLst>
              <a:ext uri="{FF2B5EF4-FFF2-40B4-BE49-F238E27FC236}">
                <a16:creationId xmlns:a16="http://schemas.microsoft.com/office/drawing/2014/main" id="{B721934A-75EC-4890-BEE2-6FF993C20749}"/>
              </a:ext>
            </a:extLst>
          </p:cNvPr>
          <p:cNvSpPr>
            <a:spLocks noGrp="1"/>
          </p:cNvSpPr>
          <p:nvPr/>
        </p:nvSpPr>
        <p:spPr>
          <a:xfrm>
            <a:off x="11144250" y="6429375"/>
            <a:ext cx="381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0">
                <a:solidFill>
                  <a:srgbClr val="64748B"/>
                </a:solidFill>
              </a:defRPr>
            </a:pPr>
            <a:r>
              <a:rPr sz="900" b="0">
                <a:solidFill>
                  <a:srgbClr val="64748B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895791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-title">
            <a:extLst>
              <a:ext uri="{FF2B5EF4-FFF2-40B4-BE49-F238E27FC236}">
                <a16:creationId xmlns:a16="http://schemas.microsoft.com/office/drawing/2014/main" id="{7EB69A47-10F5-425D-8C36-087203FE7664}"/>
              </a:ext>
            </a:extLst>
          </p:cNvPr>
          <p:cNvSpPr>
            <a:spLocks noGrp="1"/>
          </p:cNvSpPr>
          <p:nvPr/>
        </p:nvSpPr>
        <p:spPr>
          <a:xfrm>
            <a:off x="685800" y="495300"/>
            <a:ext cx="85725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0F172A"/>
                </a:solidFill>
              </a:defRPr>
            </a:pPr>
            <a:r>
              <a:rPr sz="2850" b="1">
                <a:solidFill>
                  <a:srgbClr val="0F172A"/>
                </a:solidFill>
              </a:rPr>
              <a:t>The demo shows two working loops</a:t>
            </a:r>
          </a:p>
        </p:txBody>
      </p:sp>
      <p:sp>
        <p:nvSpPr>
          <p:cNvPr id="2" name="slide-subtitle">
            <a:extLst>
              <a:ext uri="{FF2B5EF4-FFF2-40B4-BE49-F238E27FC236}">
                <a16:creationId xmlns:a16="http://schemas.microsoft.com/office/drawing/2014/main" id="{AF00DFC1-9757-45D0-A7C0-DF853B377241}"/>
              </a:ext>
            </a:extLst>
          </p:cNvPr>
          <p:cNvSpPr>
            <a:spLocks noGrp="1"/>
          </p:cNvSpPr>
          <p:nvPr/>
        </p:nvSpPr>
        <p:spPr>
          <a:xfrm>
            <a:off x="704850" y="1009650"/>
            <a:ext cx="9144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475569"/>
                </a:solidFill>
              </a:defRPr>
            </a:pPr>
            <a:r>
              <a:rPr sz="1425" b="0">
                <a:solidFill>
                  <a:srgbClr val="475569"/>
                </a:solidFill>
              </a:rPr>
              <a:t>One loop operates the business; the other coordinates real engineering work.</a:t>
            </a:r>
          </a:p>
        </p:txBody>
      </p:sp>
      <p:sp>
        <p:nvSpPr>
          <p:cNvPr id="3" name="browser">
            <a:extLst>
              <a:ext uri="{FF2B5EF4-FFF2-40B4-BE49-F238E27FC236}">
                <a16:creationId xmlns:a16="http://schemas.microsoft.com/office/drawing/2014/main" id="{B6FDCFE0-9F82-45FC-A539-96B9315ED110}"/>
              </a:ext>
            </a:extLst>
          </p:cNvPr>
          <p:cNvSpPr>
            <a:spLocks noGrp="1"/>
          </p:cNvSpPr>
          <p:nvPr/>
        </p:nvSpPr>
        <p:spPr>
          <a:xfrm>
            <a:off x="685799" y="1638299"/>
            <a:ext cx="5857875" cy="3838575"/>
          </a:xfrm>
          <a:prstGeom prst="roundRect">
            <a:avLst>
              <a:gd name="adj" fmla="val 3243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4" name="browser-top">
            <a:extLst>
              <a:ext uri="{FF2B5EF4-FFF2-40B4-BE49-F238E27FC236}">
                <a16:creationId xmlns:a16="http://schemas.microsoft.com/office/drawing/2014/main" id="{12DE88B4-3FCD-4D95-91F1-E375BE510EAF}"/>
              </a:ext>
            </a:extLst>
          </p:cNvPr>
          <p:cNvSpPr>
            <a:spLocks noGrp="1"/>
          </p:cNvSpPr>
          <p:nvPr/>
        </p:nvSpPr>
        <p:spPr>
          <a:xfrm>
            <a:off x="685800" y="1638300"/>
            <a:ext cx="5334000" cy="400050"/>
          </a:xfrm>
          <a:prstGeom prst="roundRect">
            <a:avLst>
              <a:gd name="adj" fmla="val 28571"/>
            </a:avLst>
          </a:prstGeom>
          <a:solidFill>
            <a:srgbClr val="E2E8F0"/>
          </a:solidFill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5" name="browser-url">
            <a:extLst>
              <a:ext uri="{FF2B5EF4-FFF2-40B4-BE49-F238E27FC236}">
                <a16:creationId xmlns:a16="http://schemas.microsoft.com/office/drawing/2014/main" id="{2E15F03D-27EE-4016-B565-E56546F6C0B3}"/>
              </a:ext>
            </a:extLst>
          </p:cNvPr>
          <p:cNvSpPr>
            <a:spLocks noGrp="1"/>
          </p:cNvSpPr>
          <p:nvPr/>
        </p:nvSpPr>
        <p:spPr>
          <a:xfrm>
            <a:off x="1428750" y="1752600"/>
            <a:ext cx="4191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475569"/>
                </a:solidFill>
              </a:defRPr>
            </a:pPr>
            <a:r>
              <a:rPr sz="1050" b="0">
                <a:solidFill>
                  <a:srgbClr val="475569"/>
                </a:solidFill>
              </a:rPr>
              <a:t>https://demo.pcdoctor.ai/founderos</a:t>
            </a:r>
          </a:p>
        </p:txBody>
      </p:sp>
      <p:sp>
        <p:nvSpPr>
          <p:cNvPr id="6" name="pill-LIVE">
            <a:extLst>
              <a:ext uri="{FF2B5EF4-FFF2-40B4-BE49-F238E27FC236}">
                <a16:creationId xmlns:a16="http://schemas.microsoft.com/office/drawing/2014/main" id="{61A33B10-7C02-4C4C-895A-85BBF33CECB2}"/>
              </a:ext>
            </a:extLst>
          </p:cNvPr>
          <p:cNvSpPr>
            <a:spLocks noGrp="1"/>
          </p:cNvSpPr>
          <p:nvPr/>
        </p:nvSpPr>
        <p:spPr>
          <a:xfrm>
            <a:off x="5143500" y="1704975"/>
            <a:ext cx="571500" cy="304800"/>
          </a:xfrm>
          <a:prstGeom prst="roundRect">
            <a:avLst>
              <a:gd name="adj" fmla="val 50000"/>
            </a:avLst>
          </a:prstGeom>
          <a:solidFill>
            <a:srgbClr val="ECFEFF"/>
          </a:solidFill>
          <a:ln w="9525">
            <a:solidFill>
              <a:srgbClr val="22C55E"/>
            </a:solidFill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22C55E"/>
                </a:solidFill>
              </a:defRPr>
            </a:pPr>
            <a:r>
              <a:rPr sz="1125" b="1">
                <a:solidFill>
                  <a:srgbClr val="22C55E"/>
                </a:solidFill>
              </a:rPr>
              <a:t>LIVE</a:t>
            </a:r>
          </a:p>
        </p:txBody>
      </p:sp>
      <p:sp>
        <p:nvSpPr>
          <p:cNvPr id="7" name="browser-left">
            <a:extLst>
              <a:ext uri="{FF2B5EF4-FFF2-40B4-BE49-F238E27FC236}">
                <a16:creationId xmlns:a16="http://schemas.microsoft.com/office/drawing/2014/main" id="{C7D87BA7-0D5F-4BB3-A736-46296D57CB64}"/>
              </a:ext>
            </a:extLst>
          </p:cNvPr>
          <p:cNvSpPr>
            <a:spLocks noGrp="1"/>
          </p:cNvSpPr>
          <p:nvPr/>
        </p:nvSpPr>
        <p:spPr>
          <a:xfrm>
            <a:off x="952499" y="2324100"/>
            <a:ext cx="1981199" cy="2753738"/>
          </a:xfrm>
          <a:prstGeom prst="roundRect">
            <a:avLst>
              <a:gd name="adj" fmla="val 4000"/>
            </a:avLst>
          </a:prstGeom>
          <a:solidFill>
            <a:srgbClr val="0F172A"/>
          </a:solidFill>
          <a:ln w="9525">
            <a:solidFill>
              <a:srgbClr val="1E293B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8" name="browser-left-title">
            <a:extLst>
              <a:ext uri="{FF2B5EF4-FFF2-40B4-BE49-F238E27FC236}">
                <a16:creationId xmlns:a16="http://schemas.microsoft.com/office/drawing/2014/main" id="{C1CC6CAE-E436-4FF3-B10E-7C1AA8D9824F}"/>
              </a:ext>
            </a:extLst>
          </p:cNvPr>
          <p:cNvSpPr>
            <a:spLocks noGrp="1"/>
          </p:cNvSpPr>
          <p:nvPr/>
        </p:nvSpPr>
        <p:spPr>
          <a:xfrm>
            <a:off x="1162050" y="2514600"/>
            <a:ext cx="1428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5EEAD4"/>
                </a:solidFill>
              </a:defRPr>
            </a:pPr>
            <a:r>
              <a:rPr sz="1500" b="1">
                <a:solidFill>
                  <a:srgbClr val="5EEAD4"/>
                </a:solidFill>
              </a:rPr>
              <a:t>FounderOS</a:t>
            </a:r>
          </a:p>
        </p:txBody>
      </p:sp>
      <p:sp>
        <p:nvSpPr>
          <p:cNvPr id="9" name="browser-left-copy">
            <a:extLst>
              <a:ext uri="{FF2B5EF4-FFF2-40B4-BE49-F238E27FC236}">
                <a16:creationId xmlns:a16="http://schemas.microsoft.com/office/drawing/2014/main" id="{9BB929D6-5679-4122-A71E-68E03A9A64CD}"/>
              </a:ext>
            </a:extLst>
          </p:cNvPr>
          <p:cNvSpPr>
            <a:spLocks noGrp="1"/>
          </p:cNvSpPr>
          <p:nvPr/>
        </p:nvSpPr>
        <p:spPr>
          <a:xfrm>
            <a:off x="1162050" y="2971800"/>
            <a:ext cx="1428750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CBD5E1"/>
                </a:solidFill>
              </a:defRPr>
            </a:pPr>
            <a:r>
              <a:rPr sz="1275" b="0">
                <a:solidFill>
                  <a:srgbClr val="CBD5E1"/>
                </a:solidFill>
              </a:rPr>
              <a:t>Memory</a:t>
            </a:r>
          </a:p>
          <a:p>
            <a:pPr algn="l">
              <a:defRPr sz="1275" b="0">
                <a:solidFill>
                  <a:srgbClr val="CBD5E1"/>
                </a:solidFill>
              </a:defRPr>
            </a:pPr>
            <a:r>
              <a:rPr sz="1275" b="0">
                <a:solidFill>
                  <a:srgbClr val="CBD5E1"/>
                </a:solidFill>
              </a:rPr>
              <a:t>Server status</a:t>
            </a:r>
          </a:p>
          <a:p>
            <a:pPr algn="l">
              <a:defRPr sz="1275" b="0">
                <a:solidFill>
                  <a:srgbClr val="CBD5E1"/>
                </a:solidFill>
              </a:defRPr>
            </a:pPr>
            <a:r>
              <a:rPr sz="1275" b="0">
                <a:solidFill>
                  <a:srgbClr val="CBD5E1"/>
                </a:solidFill>
              </a:rPr>
              <a:t>Codex tasks</a:t>
            </a:r>
          </a:p>
          <a:p>
            <a:pPr algn="l">
              <a:defRPr sz="1275" b="0">
                <a:solidFill>
                  <a:srgbClr val="CBD5E1"/>
                </a:solidFill>
              </a:defRPr>
            </a:pPr>
            <a:r>
              <a:rPr sz="1275" b="0">
                <a:solidFill>
                  <a:srgbClr val="CBD5E1"/>
                </a:solidFill>
              </a:rPr>
              <a:t>Devpost context</a:t>
            </a:r>
          </a:p>
        </p:txBody>
      </p:sp>
      <p:sp>
        <p:nvSpPr>
          <p:cNvPr id="10" name="browser-main">
            <a:extLst>
              <a:ext uri="{FF2B5EF4-FFF2-40B4-BE49-F238E27FC236}">
                <a16:creationId xmlns:a16="http://schemas.microsoft.com/office/drawing/2014/main" id="{0D2C085D-3C32-46D3-8CBF-D42669502398}"/>
              </a:ext>
            </a:extLst>
          </p:cNvPr>
          <p:cNvSpPr>
            <a:spLocks noGrp="1"/>
          </p:cNvSpPr>
          <p:nvPr/>
        </p:nvSpPr>
        <p:spPr>
          <a:xfrm>
            <a:off x="3162299" y="2324099"/>
            <a:ext cx="2625657" cy="2828925"/>
          </a:xfrm>
          <a:prstGeom prst="roundRect">
            <a:avLst>
              <a:gd name="adj" fmla="val 3101"/>
            </a:avLst>
          </a:prstGeom>
          <a:solidFill>
            <a:srgbClr val="F8FAFC"/>
          </a:solidFill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11" name="browser-main-text">
            <a:extLst>
              <a:ext uri="{FF2B5EF4-FFF2-40B4-BE49-F238E27FC236}">
                <a16:creationId xmlns:a16="http://schemas.microsoft.com/office/drawing/2014/main" id="{A2B6418D-B045-40F3-B93D-5C9240EBAF4C}"/>
              </a:ext>
            </a:extLst>
          </p:cNvPr>
          <p:cNvSpPr>
            <a:spLocks noGrp="1"/>
          </p:cNvSpPr>
          <p:nvPr/>
        </p:nvSpPr>
        <p:spPr>
          <a:xfrm>
            <a:off x="3467100" y="2667000"/>
            <a:ext cx="1905000" cy="1619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>
                <a:solidFill>
                  <a:srgbClr val="0F172A"/>
                </a:solidFill>
              </a:defRPr>
            </a:pPr>
            <a:r>
              <a:rPr sz="1875" b="1" dirty="0">
                <a:solidFill>
                  <a:srgbClr val="0F172A"/>
                </a:solidFill>
              </a:rPr>
              <a:t>Natural chat + governed actions</a:t>
            </a:r>
          </a:p>
          <a:p>
            <a:pPr algn="ctr">
              <a:defRPr sz="1875" b="1">
                <a:solidFill>
                  <a:srgbClr val="0F172A"/>
                </a:solidFill>
              </a:defRPr>
            </a:pPr>
            <a:r>
              <a:rPr sz="1875" b="1" dirty="0">
                <a:solidFill>
                  <a:srgbClr val="0F172A"/>
                </a:solidFill>
              </a:rPr>
              <a:t>English and Spanish</a:t>
            </a:r>
          </a:p>
          <a:p>
            <a:pPr algn="ctr">
              <a:defRPr sz="1875" b="1">
                <a:solidFill>
                  <a:srgbClr val="0F172A"/>
                </a:solidFill>
              </a:defRPr>
            </a:pPr>
            <a:r>
              <a:rPr sz="1875" b="1" dirty="0">
                <a:solidFill>
                  <a:srgbClr val="0F172A"/>
                </a:solidFill>
              </a:rPr>
              <a:t>Read-only evidence</a:t>
            </a:r>
          </a:p>
          <a:p>
            <a:pPr algn="ctr">
              <a:defRPr sz="1875" b="1">
                <a:solidFill>
                  <a:srgbClr val="0F172A"/>
                </a:solidFill>
              </a:defRPr>
            </a:pPr>
            <a:r>
              <a:rPr sz="1875" b="1" dirty="0">
                <a:solidFill>
                  <a:srgbClr val="0F172A"/>
                </a:solidFill>
              </a:rPr>
              <a:t>Human approval gates</a:t>
            </a:r>
          </a:p>
        </p:txBody>
      </p:sp>
      <p:sp>
        <p:nvSpPr>
          <p:cNvPr id="12" name="phone-frame">
            <a:extLst>
              <a:ext uri="{FF2B5EF4-FFF2-40B4-BE49-F238E27FC236}">
                <a16:creationId xmlns:a16="http://schemas.microsoft.com/office/drawing/2014/main" id="{3AFBE834-283B-4AEB-A291-5E9ABC9BFE97}"/>
              </a:ext>
            </a:extLst>
          </p:cNvPr>
          <p:cNvSpPr>
            <a:spLocks noGrp="1"/>
          </p:cNvSpPr>
          <p:nvPr/>
        </p:nvSpPr>
        <p:spPr>
          <a:xfrm>
            <a:off x="7239000" y="1381125"/>
            <a:ext cx="2714625" cy="4095750"/>
          </a:xfrm>
          <a:prstGeom prst="roundRect">
            <a:avLst>
              <a:gd name="adj" fmla="val 8421"/>
            </a:avLst>
          </a:prstGeom>
          <a:solidFill>
            <a:srgbClr val="0B1120"/>
          </a:solidFill>
          <a:ln w="9525">
            <a:solidFill>
              <a:srgbClr val="0F172A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13" name="phone-top">
            <a:extLst>
              <a:ext uri="{FF2B5EF4-FFF2-40B4-BE49-F238E27FC236}">
                <a16:creationId xmlns:a16="http://schemas.microsoft.com/office/drawing/2014/main" id="{44002635-38A8-43BD-AE55-10CD37377426}"/>
              </a:ext>
            </a:extLst>
          </p:cNvPr>
          <p:cNvSpPr>
            <a:spLocks noGrp="1"/>
          </p:cNvSpPr>
          <p:nvPr/>
        </p:nvSpPr>
        <p:spPr>
          <a:xfrm>
            <a:off x="7524750" y="1552575"/>
            <a:ext cx="2143125" cy="285750"/>
          </a:xfrm>
          <a:prstGeom prst="roundRect">
            <a:avLst>
              <a:gd name="adj" fmla="val 50000"/>
            </a:avLst>
          </a:prstGeom>
          <a:solidFill>
            <a:srgbClr val="111827"/>
          </a:solidFill>
          <a:ln w="9525">
            <a:solidFill>
              <a:srgbClr val="111827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14" name="phone-title">
            <a:extLst>
              <a:ext uri="{FF2B5EF4-FFF2-40B4-BE49-F238E27FC236}">
                <a16:creationId xmlns:a16="http://schemas.microsoft.com/office/drawing/2014/main" id="{9FF9F4E5-F686-4015-B226-D1F2C3BE1512}"/>
              </a:ext>
            </a:extLst>
          </p:cNvPr>
          <p:cNvSpPr>
            <a:spLocks noGrp="1"/>
          </p:cNvSpPr>
          <p:nvPr/>
        </p:nvSpPr>
        <p:spPr>
          <a:xfrm>
            <a:off x="8048625" y="1600200"/>
            <a:ext cx="1143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050" b="1">
                <a:solidFill>
                  <a:srgbClr val="E5E7EB"/>
                </a:solidFill>
              </a:defRPr>
            </a:pPr>
            <a:r>
              <a:rPr sz="1050" b="1">
                <a:solidFill>
                  <a:srgbClr val="E5E7EB"/>
                </a:solidFill>
              </a:rPr>
              <a:t>RalphiIA</a:t>
            </a:r>
          </a:p>
        </p:txBody>
      </p:sp>
      <p:sp>
        <p:nvSpPr>
          <p:cNvPr id="15" name="msg1">
            <a:extLst>
              <a:ext uri="{FF2B5EF4-FFF2-40B4-BE49-F238E27FC236}">
                <a16:creationId xmlns:a16="http://schemas.microsoft.com/office/drawing/2014/main" id="{57BB4D84-1050-4B61-8ABE-B41838F37C72}"/>
              </a:ext>
            </a:extLst>
          </p:cNvPr>
          <p:cNvSpPr>
            <a:spLocks noGrp="1"/>
          </p:cNvSpPr>
          <p:nvPr/>
        </p:nvSpPr>
        <p:spPr>
          <a:xfrm>
            <a:off x="7505700" y="2162175"/>
            <a:ext cx="2095500" cy="742950"/>
          </a:xfrm>
          <a:prstGeom prst="roundRect">
            <a:avLst>
              <a:gd name="adj" fmla="val 15385"/>
            </a:avLst>
          </a:prstGeom>
          <a:solidFill>
            <a:srgbClr val="1F2937"/>
          </a:solidFill>
          <a:ln w="9525">
            <a:solidFill>
              <a:srgbClr val="334155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16" name="msg1-text">
            <a:extLst>
              <a:ext uri="{FF2B5EF4-FFF2-40B4-BE49-F238E27FC236}">
                <a16:creationId xmlns:a16="http://schemas.microsoft.com/office/drawing/2014/main" id="{1B961B63-B4C8-46E5-9EF1-FA6074450457}"/>
              </a:ext>
            </a:extLst>
          </p:cNvPr>
          <p:cNvSpPr>
            <a:spLocks noGrp="1"/>
          </p:cNvSpPr>
          <p:nvPr/>
        </p:nvSpPr>
        <p:spPr>
          <a:xfrm>
            <a:off x="7658100" y="2295525"/>
            <a:ext cx="1714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E5E7EB"/>
                </a:solidFill>
              </a:defRPr>
            </a:pPr>
            <a:r>
              <a:rPr sz="1125" b="0">
                <a:solidFill>
                  <a:srgbClr val="E5E7EB"/>
                </a:solidFill>
              </a:rPr>
              <a:t>Check .4 and .5.</a:t>
            </a:r>
          </a:p>
          <a:p>
            <a:pPr algn="l">
              <a:defRPr sz="1125" b="0">
                <a:solidFill>
                  <a:srgbClr val="E5E7EB"/>
                </a:solidFill>
              </a:defRPr>
            </a:pPr>
            <a:r>
              <a:rPr sz="1125" b="0">
                <a:solidFill>
                  <a:srgbClr val="E5E7EB"/>
                </a:solidFill>
              </a:rPr>
              <a:t>Include evidence.</a:t>
            </a:r>
          </a:p>
          <a:p>
            <a:pPr algn="l">
              <a:defRPr sz="1125" b="0">
                <a:solidFill>
                  <a:srgbClr val="E5E7EB"/>
                </a:solidFill>
              </a:defRPr>
            </a:pPr>
            <a:r>
              <a:rPr sz="1125" b="0">
                <a:solidFill>
                  <a:srgbClr val="E5E7EB"/>
                </a:solidFill>
              </a:rPr>
              <a:t>Do not restart.</a:t>
            </a:r>
          </a:p>
        </p:txBody>
      </p:sp>
      <p:sp>
        <p:nvSpPr>
          <p:cNvPr id="17" name="msg2">
            <a:extLst>
              <a:ext uri="{FF2B5EF4-FFF2-40B4-BE49-F238E27FC236}">
                <a16:creationId xmlns:a16="http://schemas.microsoft.com/office/drawing/2014/main" id="{C323F8E0-4FE6-4372-8E07-8C44F95AECB0}"/>
              </a:ext>
            </a:extLst>
          </p:cNvPr>
          <p:cNvSpPr>
            <a:spLocks noGrp="1"/>
          </p:cNvSpPr>
          <p:nvPr/>
        </p:nvSpPr>
        <p:spPr>
          <a:xfrm>
            <a:off x="7581900" y="3133725"/>
            <a:ext cx="2000250" cy="1047750"/>
          </a:xfrm>
          <a:prstGeom prst="roundRect">
            <a:avLst>
              <a:gd name="adj" fmla="val 10909"/>
            </a:avLst>
          </a:prstGeom>
          <a:solidFill>
            <a:srgbClr val="064E3B"/>
          </a:solidFill>
          <a:ln w="9525">
            <a:solidFill>
              <a:srgbClr val="10B981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18" name="msg2-text">
            <a:extLst>
              <a:ext uri="{FF2B5EF4-FFF2-40B4-BE49-F238E27FC236}">
                <a16:creationId xmlns:a16="http://schemas.microsoft.com/office/drawing/2014/main" id="{EF1729E4-A4F1-4D83-B722-D47A9B31E717}"/>
              </a:ext>
            </a:extLst>
          </p:cNvPr>
          <p:cNvSpPr>
            <a:spLocks noGrp="1"/>
          </p:cNvSpPr>
          <p:nvPr/>
        </p:nvSpPr>
        <p:spPr>
          <a:xfrm>
            <a:off x="7734300" y="3305175"/>
            <a:ext cx="17145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D1FAE5"/>
                </a:solidFill>
              </a:defRPr>
            </a:pPr>
            <a:r>
              <a:rPr sz="1125" b="0">
                <a:solidFill>
                  <a:srgbClr val="D1FAE5"/>
                </a:solidFill>
              </a:rPr>
              <a:t>Read-only status:</a:t>
            </a:r>
          </a:p>
          <a:p>
            <a:pPr algn="l">
              <a:defRPr sz="1125" b="0">
                <a:solidFill>
                  <a:srgbClr val="D1FAE5"/>
                </a:solidFill>
              </a:defRPr>
            </a:pPr>
            <a:r>
              <a:rPr sz="1125" b="0">
                <a:solidFill>
                  <a:srgbClr val="D1FAE5"/>
                </a:solidFill>
              </a:rPr>
              <a:t>.4 reachable</a:t>
            </a:r>
          </a:p>
          <a:p>
            <a:pPr algn="l">
              <a:defRPr sz="1125" b="0">
                <a:solidFill>
                  <a:srgbClr val="D1FAE5"/>
                </a:solidFill>
              </a:defRPr>
            </a:pPr>
            <a:r>
              <a:rPr sz="1125" b="0">
                <a:solidFill>
                  <a:srgbClr val="D1FAE5"/>
                </a:solidFill>
              </a:rPr>
              <a:t>.5 reachable</a:t>
            </a:r>
          </a:p>
          <a:p>
            <a:pPr algn="l">
              <a:defRPr sz="1125" b="0">
                <a:solidFill>
                  <a:srgbClr val="D1FAE5"/>
                </a:solidFill>
              </a:defRPr>
            </a:pPr>
            <a:r>
              <a:rPr sz="1125" b="0">
                <a:solidFill>
                  <a:srgbClr val="D1FAE5"/>
                </a:solidFill>
              </a:rPr>
              <a:t>Evidence ref saved</a:t>
            </a:r>
          </a:p>
        </p:txBody>
      </p:sp>
      <p:sp>
        <p:nvSpPr>
          <p:cNvPr id="19" name="msg3">
            <a:extLst>
              <a:ext uri="{FF2B5EF4-FFF2-40B4-BE49-F238E27FC236}">
                <a16:creationId xmlns:a16="http://schemas.microsoft.com/office/drawing/2014/main" id="{53DD5F93-876B-4B33-9D13-180A035E7855}"/>
              </a:ext>
            </a:extLst>
          </p:cNvPr>
          <p:cNvSpPr>
            <a:spLocks noGrp="1"/>
          </p:cNvSpPr>
          <p:nvPr/>
        </p:nvSpPr>
        <p:spPr>
          <a:xfrm>
            <a:off x="7505700" y="4429125"/>
            <a:ext cx="2143125" cy="552450"/>
          </a:xfrm>
          <a:prstGeom prst="roundRect">
            <a:avLst>
              <a:gd name="adj" fmla="val 20690"/>
            </a:avLst>
          </a:prstGeom>
          <a:solidFill>
            <a:srgbClr val="1F2937"/>
          </a:solidFill>
          <a:ln w="9525">
            <a:solidFill>
              <a:srgbClr val="334155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20" name="msg3-text">
            <a:extLst>
              <a:ext uri="{FF2B5EF4-FFF2-40B4-BE49-F238E27FC236}">
                <a16:creationId xmlns:a16="http://schemas.microsoft.com/office/drawing/2014/main" id="{D9CC8063-B2C6-45E4-B627-51C4D3D157CB}"/>
              </a:ext>
            </a:extLst>
          </p:cNvPr>
          <p:cNvSpPr>
            <a:spLocks noGrp="1"/>
          </p:cNvSpPr>
          <p:nvPr/>
        </p:nvSpPr>
        <p:spPr>
          <a:xfrm>
            <a:off x="7658100" y="4591050"/>
            <a:ext cx="1809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FEF3C7"/>
                </a:solidFill>
              </a:defRPr>
            </a:pPr>
            <a:r>
              <a:rPr sz="1050" b="0">
                <a:solidFill>
                  <a:srgbClr val="FEF3C7"/>
                </a:solidFill>
              </a:rPr>
              <a:t>Sensitive actions require approval.</a:t>
            </a:r>
          </a:p>
        </p:txBody>
      </p:sp>
      <p:sp>
        <p:nvSpPr>
          <p:cNvPr id="21" name="loop1">
            <a:extLst>
              <a:ext uri="{FF2B5EF4-FFF2-40B4-BE49-F238E27FC236}">
                <a16:creationId xmlns:a16="http://schemas.microsoft.com/office/drawing/2014/main" id="{BCDF484D-0E12-4E5B-8A98-EDBE0DBA7C4A}"/>
              </a:ext>
            </a:extLst>
          </p:cNvPr>
          <p:cNvSpPr>
            <a:spLocks noGrp="1"/>
          </p:cNvSpPr>
          <p:nvPr/>
        </p:nvSpPr>
        <p:spPr>
          <a:xfrm>
            <a:off x="1123950" y="5476875"/>
            <a:ext cx="3905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>
                <a:solidFill>
                  <a:srgbClr val="0F766E"/>
                </a:solidFill>
              </a:defRPr>
            </a:pPr>
            <a:r>
              <a:rPr sz="1800" b="1">
                <a:solidFill>
                  <a:srgbClr val="0F766E"/>
                </a:solidFill>
              </a:rPr>
              <a:t>Founder operating loop</a:t>
            </a:r>
          </a:p>
        </p:txBody>
      </p:sp>
      <p:sp>
        <p:nvSpPr>
          <p:cNvPr id="22" name="loop2">
            <a:extLst>
              <a:ext uri="{FF2B5EF4-FFF2-40B4-BE49-F238E27FC236}">
                <a16:creationId xmlns:a16="http://schemas.microsoft.com/office/drawing/2014/main" id="{BAC8FF3C-32DE-4856-80B8-8D9CF9667A1D}"/>
              </a:ext>
            </a:extLst>
          </p:cNvPr>
          <p:cNvSpPr>
            <a:spLocks noGrp="1"/>
          </p:cNvSpPr>
          <p:nvPr/>
        </p:nvSpPr>
        <p:spPr>
          <a:xfrm>
            <a:off x="7124700" y="5476875"/>
            <a:ext cx="2952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>
                <a:solidFill>
                  <a:srgbClr val="0F766E"/>
                </a:solidFill>
              </a:defRPr>
            </a:pPr>
            <a:r>
              <a:rPr sz="1800" b="1">
                <a:solidFill>
                  <a:srgbClr val="0F766E"/>
                </a:solidFill>
              </a:rPr>
              <a:t>Mobile WhatsApp loop</a:t>
            </a:r>
          </a:p>
        </p:txBody>
      </p:sp>
      <p:sp>
        <p:nvSpPr>
          <p:cNvPr id="23" name="footer-left">
            <a:extLst>
              <a:ext uri="{FF2B5EF4-FFF2-40B4-BE49-F238E27FC236}">
                <a16:creationId xmlns:a16="http://schemas.microsoft.com/office/drawing/2014/main" id="{AA355272-F9F1-4834-8AE8-8F6FC9FCAF7F}"/>
              </a:ext>
            </a:extLst>
          </p:cNvPr>
          <p:cNvSpPr>
            <a:spLocks noGrp="1"/>
          </p:cNvSpPr>
          <p:nvPr/>
        </p:nvSpPr>
        <p:spPr>
          <a:xfrm>
            <a:off x="685800" y="6429375"/>
            <a:ext cx="4572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64748B"/>
                </a:solidFill>
              </a:defRPr>
            </a:pPr>
            <a:r>
              <a:rPr sz="900" b="0">
                <a:solidFill>
                  <a:srgbClr val="64748B"/>
                </a:solidFill>
              </a:rPr>
              <a:t>RalphiIA FounderOS · OpenAI Build Week</a:t>
            </a:r>
          </a:p>
        </p:txBody>
      </p:sp>
      <p:sp>
        <p:nvSpPr>
          <p:cNvPr id="24" name="footer-right">
            <a:extLst>
              <a:ext uri="{FF2B5EF4-FFF2-40B4-BE49-F238E27FC236}">
                <a16:creationId xmlns:a16="http://schemas.microsoft.com/office/drawing/2014/main" id="{213E7977-8BD5-4AA4-B382-D3AFB5279F7E}"/>
              </a:ext>
            </a:extLst>
          </p:cNvPr>
          <p:cNvSpPr>
            <a:spLocks noGrp="1"/>
          </p:cNvSpPr>
          <p:nvPr/>
        </p:nvSpPr>
        <p:spPr>
          <a:xfrm>
            <a:off x="11144250" y="6429375"/>
            <a:ext cx="381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0">
                <a:solidFill>
                  <a:srgbClr val="64748B"/>
                </a:solidFill>
              </a:defRPr>
            </a:pPr>
            <a:r>
              <a:rPr sz="900" b="0">
                <a:solidFill>
                  <a:srgbClr val="64748B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618203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lide-title">
            <a:extLst>
              <a:ext uri="{FF2B5EF4-FFF2-40B4-BE49-F238E27FC236}">
                <a16:creationId xmlns:a16="http://schemas.microsoft.com/office/drawing/2014/main" id="{EDA7599D-9F9F-46E4-9650-D67EA5D9AEC0}"/>
              </a:ext>
            </a:extLst>
          </p:cNvPr>
          <p:cNvSpPr>
            <a:spLocks noGrp="1"/>
          </p:cNvSpPr>
          <p:nvPr/>
        </p:nvSpPr>
        <p:spPr>
          <a:xfrm>
            <a:off x="685800" y="495300"/>
            <a:ext cx="85725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0F172A"/>
                </a:solidFill>
              </a:defRPr>
            </a:pPr>
            <a:r>
              <a:rPr sz="2850" b="1">
                <a:solidFill>
                  <a:srgbClr val="0F172A"/>
                </a:solidFill>
              </a:rPr>
              <a:t>The architecture separates intent, memory, tools, and action</a:t>
            </a:r>
          </a:p>
        </p:txBody>
      </p:sp>
      <p:sp>
        <p:nvSpPr>
          <p:cNvPr id="2" name="slide-subtitle">
            <a:extLst>
              <a:ext uri="{FF2B5EF4-FFF2-40B4-BE49-F238E27FC236}">
                <a16:creationId xmlns:a16="http://schemas.microsoft.com/office/drawing/2014/main" id="{D83D8FF4-976F-4937-A11C-42C74522F8E8}"/>
              </a:ext>
            </a:extLst>
          </p:cNvPr>
          <p:cNvSpPr>
            <a:spLocks noGrp="1"/>
          </p:cNvSpPr>
          <p:nvPr/>
        </p:nvSpPr>
        <p:spPr>
          <a:xfrm>
            <a:off x="704850" y="1009650"/>
            <a:ext cx="9144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475569"/>
                </a:solidFill>
              </a:defRPr>
            </a:pPr>
            <a:r>
              <a:rPr sz="1425" b="0">
                <a:solidFill>
                  <a:srgbClr val="475569"/>
                </a:solidFill>
              </a:rPr>
              <a:t>That separation is what makes the assistant useful without turning it into an unsafe remote shell.</a:t>
            </a:r>
          </a:p>
        </p:txBody>
      </p:sp>
      <p:sp>
        <p:nvSpPr>
          <p:cNvPr id="3" name="node-WhatsApp / Web / ChatGPT">
            <a:extLst>
              <a:ext uri="{FF2B5EF4-FFF2-40B4-BE49-F238E27FC236}">
                <a16:creationId xmlns:a16="http://schemas.microsoft.com/office/drawing/2014/main" id="{37E4DC00-A358-4E5D-83DA-555F1685BD1A}"/>
              </a:ext>
            </a:extLst>
          </p:cNvPr>
          <p:cNvSpPr>
            <a:spLocks noGrp="1"/>
          </p:cNvSpPr>
          <p:nvPr/>
        </p:nvSpPr>
        <p:spPr>
          <a:xfrm>
            <a:off x="714375" y="1952625"/>
            <a:ext cx="2381250" cy="914400"/>
          </a:xfrm>
          <a:prstGeom prst="roundRect">
            <a:avLst>
              <a:gd name="adj" fmla="val 12500"/>
            </a:avLst>
          </a:prstGeom>
          <a:solidFill>
            <a:srgbClr val="F8FAFC"/>
          </a:solidFill>
          <a:ln w="9525">
            <a:solidFill>
              <a:srgbClr val="06B6D4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4" name="node-text-WhatsApp / Web / ChatGPT">
            <a:extLst>
              <a:ext uri="{FF2B5EF4-FFF2-40B4-BE49-F238E27FC236}">
                <a16:creationId xmlns:a16="http://schemas.microsoft.com/office/drawing/2014/main" id="{EE8E84D3-7B77-45E5-8767-06C23EE529A8}"/>
              </a:ext>
            </a:extLst>
          </p:cNvPr>
          <p:cNvSpPr>
            <a:spLocks noGrp="1"/>
          </p:cNvSpPr>
          <p:nvPr/>
        </p:nvSpPr>
        <p:spPr>
          <a:xfrm>
            <a:off x="885825" y="2219325"/>
            <a:ext cx="20383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>
                <a:solidFill>
                  <a:srgbClr val="0F172A"/>
                </a:solidFill>
              </a:defRPr>
            </a:pPr>
            <a:r>
              <a:rPr sz="1650" b="1">
                <a:solidFill>
                  <a:srgbClr val="0F172A"/>
                </a:solidFill>
              </a:rPr>
              <a:t>WhatsApp / Web / ChatGPT</a:t>
            </a:r>
          </a:p>
        </p:txBody>
      </p:sp>
      <p:sp>
        <p:nvSpPr>
          <p:cNvPr id="5" name="node-RalphiIA FounderOS">
            <a:extLst>
              <a:ext uri="{FF2B5EF4-FFF2-40B4-BE49-F238E27FC236}">
                <a16:creationId xmlns:a16="http://schemas.microsoft.com/office/drawing/2014/main" id="{F0518D8A-A3FF-44CC-8D75-2E4A11EBCC14}"/>
              </a:ext>
            </a:extLst>
          </p:cNvPr>
          <p:cNvSpPr>
            <a:spLocks noGrp="1"/>
          </p:cNvSpPr>
          <p:nvPr/>
        </p:nvSpPr>
        <p:spPr>
          <a:xfrm>
            <a:off x="3762375" y="1952625"/>
            <a:ext cx="2381250" cy="914400"/>
          </a:xfrm>
          <a:prstGeom prst="roundRect">
            <a:avLst>
              <a:gd name="adj" fmla="val 12500"/>
            </a:avLst>
          </a:prstGeom>
          <a:solidFill>
            <a:srgbClr val="F8FAFC"/>
          </a:solidFill>
          <a:ln w="9525">
            <a:solidFill>
              <a:srgbClr val="0F766E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6" name="node-text-RalphiIA FounderOS">
            <a:extLst>
              <a:ext uri="{FF2B5EF4-FFF2-40B4-BE49-F238E27FC236}">
                <a16:creationId xmlns:a16="http://schemas.microsoft.com/office/drawing/2014/main" id="{1F8C81C0-540F-49EA-A7F0-7A872E05E6B5}"/>
              </a:ext>
            </a:extLst>
          </p:cNvPr>
          <p:cNvSpPr>
            <a:spLocks noGrp="1"/>
          </p:cNvSpPr>
          <p:nvPr/>
        </p:nvSpPr>
        <p:spPr>
          <a:xfrm>
            <a:off x="3933825" y="2219325"/>
            <a:ext cx="20383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>
                <a:solidFill>
                  <a:srgbClr val="0F172A"/>
                </a:solidFill>
              </a:defRPr>
            </a:pPr>
            <a:r>
              <a:rPr sz="1650" b="1">
                <a:solidFill>
                  <a:srgbClr val="0F172A"/>
                </a:solidFill>
              </a:rPr>
              <a:t>RalphiIA FounderOS</a:t>
            </a:r>
          </a:p>
        </p:txBody>
      </p:sp>
      <p:sp>
        <p:nvSpPr>
          <p:cNvPr id="7" name="node-MCP Control Layer">
            <a:extLst>
              <a:ext uri="{FF2B5EF4-FFF2-40B4-BE49-F238E27FC236}">
                <a16:creationId xmlns:a16="http://schemas.microsoft.com/office/drawing/2014/main" id="{B52B618F-A0D4-43D7-A65B-6B73BEBA41C8}"/>
              </a:ext>
            </a:extLst>
          </p:cNvPr>
          <p:cNvSpPr>
            <a:spLocks noGrp="1"/>
          </p:cNvSpPr>
          <p:nvPr/>
        </p:nvSpPr>
        <p:spPr>
          <a:xfrm>
            <a:off x="6810375" y="1952625"/>
            <a:ext cx="2381250" cy="914400"/>
          </a:xfrm>
          <a:prstGeom prst="roundRect">
            <a:avLst>
              <a:gd name="adj" fmla="val 12500"/>
            </a:avLst>
          </a:prstGeom>
          <a:solidFill>
            <a:srgbClr val="F8FAFC"/>
          </a:solidFill>
          <a:ln w="9525">
            <a:solidFill>
              <a:srgbClr val="14B8A6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8" name="node-text-MCP Control Layer">
            <a:extLst>
              <a:ext uri="{FF2B5EF4-FFF2-40B4-BE49-F238E27FC236}">
                <a16:creationId xmlns:a16="http://schemas.microsoft.com/office/drawing/2014/main" id="{92D2C3EC-2B50-41C7-BFC3-FB841F0A5FE8}"/>
              </a:ext>
            </a:extLst>
          </p:cNvPr>
          <p:cNvSpPr>
            <a:spLocks noGrp="1"/>
          </p:cNvSpPr>
          <p:nvPr/>
        </p:nvSpPr>
        <p:spPr>
          <a:xfrm>
            <a:off x="6981825" y="2219325"/>
            <a:ext cx="20383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>
                <a:solidFill>
                  <a:srgbClr val="0F172A"/>
                </a:solidFill>
              </a:defRPr>
            </a:pPr>
            <a:r>
              <a:rPr sz="1650" b="1">
                <a:solidFill>
                  <a:srgbClr val="0F172A"/>
                </a:solidFill>
              </a:rPr>
              <a:t>MCP Control Layer</a:t>
            </a:r>
          </a:p>
        </p:txBody>
      </p:sp>
      <p:sp>
        <p:nvSpPr>
          <p:cNvPr id="9" name="node-MongoDB / Daily Memory">
            <a:extLst>
              <a:ext uri="{FF2B5EF4-FFF2-40B4-BE49-F238E27FC236}">
                <a16:creationId xmlns:a16="http://schemas.microsoft.com/office/drawing/2014/main" id="{4E14A502-9776-48CD-A2A2-C133DA8A5A4A}"/>
              </a:ext>
            </a:extLst>
          </p:cNvPr>
          <p:cNvSpPr>
            <a:spLocks noGrp="1"/>
          </p:cNvSpPr>
          <p:nvPr/>
        </p:nvSpPr>
        <p:spPr>
          <a:xfrm>
            <a:off x="2238375" y="4000500"/>
            <a:ext cx="2381250" cy="914400"/>
          </a:xfrm>
          <a:prstGeom prst="roundRect">
            <a:avLst>
              <a:gd name="adj" fmla="val 12500"/>
            </a:avLst>
          </a:prstGeom>
          <a:solidFill>
            <a:srgbClr val="F8FAFC"/>
          </a:solidFill>
          <a:ln w="9525">
            <a:solidFill>
              <a:srgbClr val="22C55E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10" name="node-text-MongoDB / Daily Memory">
            <a:extLst>
              <a:ext uri="{FF2B5EF4-FFF2-40B4-BE49-F238E27FC236}">
                <a16:creationId xmlns:a16="http://schemas.microsoft.com/office/drawing/2014/main" id="{923EEEA5-9316-4612-8D5D-4C7D2E471264}"/>
              </a:ext>
            </a:extLst>
          </p:cNvPr>
          <p:cNvSpPr>
            <a:spLocks noGrp="1"/>
          </p:cNvSpPr>
          <p:nvPr/>
        </p:nvSpPr>
        <p:spPr>
          <a:xfrm>
            <a:off x="2409825" y="4267200"/>
            <a:ext cx="20383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>
                <a:solidFill>
                  <a:srgbClr val="0F172A"/>
                </a:solidFill>
              </a:defRPr>
            </a:pPr>
            <a:r>
              <a:rPr sz="1650" b="1">
                <a:solidFill>
                  <a:srgbClr val="0F172A"/>
                </a:solidFill>
              </a:rPr>
              <a:t>MongoDB / Daily Memory</a:t>
            </a:r>
          </a:p>
        </p:txBody>
      </p:sp>
      <p:sp>
        <p:nvSpPr>
          <p:cNvPr id="11" name="node-Codex + GitHub/GitLab">
            <a:extLst>
              <a:ext uri="{FF2B5EF4-FFF2-40B4-BE49-F238E27FC236}">
                <a16:creationId xmlns:a16="http://schemas.microsoft.com/office/drawing/2014/main" id="{4EA22C82-3E1B-4B79-8DC8-368EE9F6CB3A}"/>
              </a:ext>
            </a:extLst>
          </p:cNvPr>
          <p:cNvSpPr>
            <a:spLocks noGrp="1"/>
          </p:cNvSpPr>
          <p:nvPr/>
        </p:nvSpPr>
        <p:spPr>
          <a:xfrm>
            <a:off x="5286375" y="4000500"/>
            <a:ext cx="2381250" cy="914400"/>
          </a:xfrm>
          <a:prstGeom prst="roundRect">
            <a:avLst>
              <a:gd name="adj" fmla="val 12500"/>
            </a:avLst>
          </a:prstGeom>
          <a:solidFill>
            <a:srgbClr val="F8FAFC"/>
          </a:solidFill>
          <a:ln w="9525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12" name="node-text-Codex + GitHub/GitLab">
            <a:extLst>
              <a:ext uri="{FF2B5EF4-FFF2-40B4-BE49-F238E27FC236}">
                <a16:creationId xmlns:a16="http://schemas.microsoft.com/office/drawing/2014/main" id="{32FAF489-51E7-4058-8F77-B127E5426B2E}"/>
              </a:ext>
            </a:extLst>
          </p:cNvPr>
          <p:cNvSpPr>
            <a:spLocks noGrp="1"/>
          </p:cNvSpPr>
          <p:nvPr/>
        </p:nvSpPr>
        <p:spPr>
          <a:xfrm>
            <a:off x="5457825" y="4267200"/>
            <a:ext cx="20383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>
                <a:solidFill>
                  <a:srgbClr val="0F172A"/>
                </a:solidFill>
              </a:defRPr>
            </a:pPr>
            <a:r>
              <a:rPr sz="1650" b="1">
                <a:solidFill>
                  <a:srgbClr val="0F172A"/>
                </a:solidFill>
              </a:rPr>
              <a:t>Codex + GitHub/GitLab</a:t>
            </a:r>
          </a:p>
        </p:txBody>
      </p:sp>
      <p:sp>
        <p:nvSpPr>
          <p:cNvPr id="13" name="node-Human Approval">
            <a:extLst>
              <a:ext uri="{FF2B5EF4-FFF2-40B4-BE49-F238E27FC236}">
                <a16:creationId xmlns:a16="http://schemas.microsoft.com/office/drawing/2014/main" id="{5577AE29-5C89-43DE-ABA3-F3BF49A2F68E}"/>
              </a:ext>
            </a:extLst>
          </p:cNvPr>
          <p:cNvSpPr>
            <a:spLocks noGrp="1"/>
          </p:cNvSpPr>
          <p:nvPr/>
        </p:nvSpPr>
        <p:spPr>
          <a:xfrm>
            <a:off x="8334375" y="4000500"/>
            <a:ext cx="2381250" cy="914400"/>
          </a:xfrm>
          <a:prstGeom prst="roundRect">
            <a:avLst>
              <a:gd name="adj" fmla="val 12500"/>
            </a:avLst>
          </a:prstGeom>
          <a:solidFill>
            <a:srgbClr val="F8FAFC"/>
          </a:solidFill>
          <a:ln w="9525">
            <a:solidFill>
              <a:srgbClr val="EF4444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14" name="node-text-Human Approval">
            <a:extLst>
              <a:ext uri="{FF2B5EF4-FFF2-40B4-BE49-F238E27FC236}">
                <a16:creationId xmlns:a16="http://schemas.microsoft.com/office/drawing/2014/main" id="{E1A1677B-D665-424D-AB9B-EBE32ECF9521}"/>
              </a:ext>
            </a:extLst>
          </p:cNvPr>
          <p:cNvSpPr>
            <a:spLocks noGrp="1"/>
          </p:cNvSpPr>
          <p:nvPr/>
        </p:nvSpPr>
        <p:spPr>
          <a:xfrm>
            <a:off x="8505825" y="4267200"/>
            <a:ext cx="20383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>
                <a:solidFill>
                  <a:srgbClr val="0F172A"/>
                </a:solidFill>
              </a:defRPr>
            </a:pPr>
            <a:r>
              <a:rPr sz="1650" b="1">
                <a:solidFill>
                  <a:srgbClr val="0F172A"/>
                </a:solidFill>
              </a:rPr>
              <a:t>Human Approval</a:t>
            </a:r>
          </a:p>
        </p:txBody>
      </p:sp>
      <p:sp>
        <p:nvSpPr>
          <p:cNvPr id="15" name="flowa">
            <a:extLst>
              <a:ext uri="{FF2B5EF4-FFF2-40B4-BE49-F238E27FC236}">
                <a16:creationId xmlns:a16="http://schemas.microsoft.com/office/drawing/2014/main" id="{08FB72A3-4C53-418F-82D3-04C380E8C148}"/>
              </a:ext>
            </a:extLst>
          </p:cNvPr>
          <p:cNvSpPr>
            <a:spLocks noGrp="1"/>
          </p:cNvSpPr>
          <p:nvPr/>
        </p:nvSpPr>
        <p:spPr>
          <a:xfrm>
            <a:off x="3190875" y="2133600"/>
            <a:ext cx="476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550" b="1">
                <a:solidFill>
                  <a:srgbClr val="0F766E"/>
                </a:solidFill>
              </a:defRPr>
            </a:pPr>
            <a:r>
              <a:rPr sz="2550" b="1">
                <a:solidFill>
                  <a:srgbClr val="0F766E"/>
                </a:solidFill>
              </a:rPr>
              <a:t>→</a:t>
            </a:r>
          </a:p>
        </p:txBody>
      </p:sp>
      <p:sp>
        <p:nvSpPr>
          <p:cNvPr id="16" name="flowb">
            <a:extLst>
              <a:ext uri="{FF2B5EF4-FFF2-40B4-BE49-F238E27FC236}">
                <a16:creationId xmlns:a16="http://schemas.microsoft.com/office/drawing/2014/main" id="{CCD7B619-85E2-4E0C-9014-469409080F80}"/>
              </a:ext>
            </a:extLst>
          </p:cNvPr>
          <p:cNvSpPr>
            <a:spLocks noGrp="1"/>
          </p:cNvSpPr>
          <p:nvPr/>
        </p:nvSpPr>
        <p:spPr>
          <a:xfrm>
            <a:off x="6238875" y="2133600"/>
            <a:ext cx="476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550" b="1">
                <a:solidFill>
                  <a:srgbClr val="0F766E"/>
                </a:solidFill>
              </a:defRPr>
            </a:pPr>
            <a:r>
              <a:rPr sz="2550" b="1">
                <a:solidFill>
                  <a:srgbClr val="0F766E"/>
                </a:solidFill>
              </a:rPr>
              <a:t>→</a:t>
            </a:r>
          </a:p>
        </p:txBody>
      </p:sp>
      <p:sp>
        <p:nvSpPr>
          <p:cNvPr id="17" name="flowc">
            <a:extLst>
              <a:ext uri="{FF2B5EF4-FFF2-40B4-BE49-F238E27FC236}">
                <a16:creationId xmlns:a16="http://schemas.microsoft.com/office/drawing/2014/main" id="{BA222BCC-A6F3-45EA-B02B-3DCDF093025D}"/>
              </a:ext>
            </a:extLst>
          </p:cNvPr>
          <p:cNvSpPr>
            <a:spLocks noGrp="1"/>
          </p:cNvSpPr>
          <p:nvPr/>
        </p:nvSpPr>
        <p:spPr>
          <a:xfrm>
            <a:off x="5905500" y="3067050"/>
            <a:ext cx="476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550" b="1">
                <a:solidFill>
                  <a:srgbClr val="0F766E"/>
                </a:solidFill>
              </a:defRPr>
            </a:pPr>
            <a:r>
              <a:rPr sz="2550" b="1">
                <a:solidFill>
                  <a:srgbClr val="0F766E"/>
                </a:solidFill>
              </a:rPr>
              <a:t>↙</a:t>
            </a:r>
          </a:p>
        </p:txBody>
      </p:sp>
      <p:sp>
        <p:nvSpPr>
          <p:cNvPr id="18" name="flowd">
            <a:extLst>
              <a:ext uri="{FF2B5EF4-FFF2-40B4-BE49-F238E27FC236}">
                <a16:creationId xmlns:a16="http://schemas.microsoft.com/office/drawing/2014/main" id="{C7A7FBAB-C3E1-4EBB-AF8F-9BB6110E2DCF}"/>
              </a:ext>
            </a:extLst>
          </p:cNvPr>
          <p:cNvSpPr>
            <a:spLocks noGrp="1"/>
          </p:cNvSpPr>
          <p:nvPr/>
        </p:nvSpPr>
        <p:spPr>
          <a:xfrm>
            <a:off x="8001000" y="3067050"/>
            <a:ext cx="476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550" b="1">
                <a:solidFill>
                  <a:srgbClr val="0F766E"/>
                </a:solidFill>
              </a:defRPr>
            </a:pPr>
            <a:r>
              <a:rPr sz="2550" b="1">
                <a:solidFill>
                  <a:srgbClr val="0F766E"/>
                </a:solidFill>
              </a:rPr>
              <a:t>↓</a:t>
            </a:r>
          </a:p>
        </p:txBody>
      </p:sp>
      <p:sp>
        <p:nvSpPr>
          <p:cNvPr id="19" name="flowe">
            <a:extLst>
              <a:ext uri="{FF2B5EF4-FFF2-40B4-BE49-F238E27FC236}">
                <a16:creationId xmlns:a16="http://schemas.microsoft.com/office/drawing/2014/main" id="{CBD819DF-DCEB-451D-A1F0-019FF6EA8E4E}"/>
              </a:ext>
            </a:extLst>
          </p:cNvPr>
          <p:cNvSpPr>
            <a:spLocks noGrp="1"/>
          </p:cNvSpPr>
          <p:nvPr/>
        </p:nvSpPr>
        <p:spPr>
          <a:xfrm>
            <a:off x="7762875" y="4171950"/>
            <a:ext cx="476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550" b="1">
                <a:solidFill>
                  <a:srgbClr val="0F766E"/>
                </a:solidFill>
              </a:defRPr>
            </a:pPr>
            <a:r>
              <a:rPr sz="2550" b="1">
                <a:solidFill>
                  <a:srgbClr val="0F766E"/>
                </a:solidFill>
              </a:rPr>
              <a:t>→</a:t>
            </a:r>
          </a:p>
        </p:txBody>
      </p:sp>
      <p:sp>
        <p:nvSpPr>
          <p:cNvPr id="20" name="footer-left">
            <a:extLst>
              <a:ext uri="{FF2B5EF4-FFF2-40B4-BE49-F238E27FC236}">
                <a16:creationId xmlns:a16="http://schemas.microsoft.com/office/drawing/2014/main" id="{B0080C50-51F5-4F8B-A835-2734ECDA2F1C}"/>
              </a:ext>
            </a:extLst>
          </p:cNvPr>
          <p:cNvSpPr>
            <a:spLocks noGrp="1"/>
          </p:cNvSpPr>
          <p:nvPr/>
        </p:nvSpPr>
        <p:spPr>
          <a:xfrm>
            <a:off x="685800" y="6429375"/>
            <a:ext cx="4572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64748B"/>
                </a:solidFill>
              </a:defRPr>
            </a:pPr>
            <a:r>
              <a:rPr sz="900" b="0">
                <a:solidFill>
                  <a:srgbClr val="64748B"/>
                </a:solidFill>
              </a:rPr>
              <a:t>RalphiIA FounderOS · OpenAI Build Week</a:t>
            </a:r>
          </a:p>
        </p:txBody>
      </p:sp>
      <p:sp>
        <p:nvSpPr>
          <p:cNvPr id="21" name="footer-right">
            <a:extLst>
              <a:ext uri="{FF2B5EF4-FFF2-40B4-BE49-F238E27FC236}">
                <a16:creationId xmlns:a16="http://schemas.microsoft.com/office/drawing/2014/main" id="{F207A879-FB19-45F0-B5B6-D14682E7CDF2}"/>
              </a:ext>
            </a:extLst>
          </p:cNvPr>
          <p:cNvSpPr>
            <a:spLocks noGrp="1"/>
          </p:cNvSpPr>
          <p:nvPr/>
        </p:nvSpPr>
        <p:spPr>
          <a:xfrm>
            <a:off x="11144250" y="6429375"/>
            <a:ext cx="381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0">
                <a:solidFill>
                  <a:srgbClr val="64748B"/>
                </a:solidFill>
              </a:defRPr>
            </a:pPr>
            <a:r>
              <a:rPr sz="900" b="0">
                <a:solidFill>
                  <a:srgbClr val="64748B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384593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-title">
            <a:extLst>
              <a:ext uri="{FF2B5EF4-FFF2-40B4-BE49-F238E27FC236}">
                <a16:creationId xmlns:a16="http://schemas.microsoft.com/office/drawing/2014/main" id="{B529C78E-F4EB-4458-8CBF-0788925E66EE}"/>
              </a:ext>
            </a:extLst>
          </p:cNvPr>
          <p:cNvSpPr>
            <a:spLocks noGrp="1"/>
          </p:cNvSpPr>
          <p:nvPr/>
        </p:nvSpPr>
        <p:spPr>
          <a:xfrm>
            <a:off x="685800" y="495300"/>
            <a:ext cx="85725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0F172A"/>
                </a:solidFill>
              </a:defRPr>
            </a:pPr>
            <a:r>
              <a:rPr sz="2850" b="1">
                <a:solidFill>
                  <a:srgbClr val="0F172A"/>
                </a:solidFill>
              </a:rPr>
              <a:t>Safety is part of the product</a:t>
            </a:r>
          </a:p>
        </p:txBody>
      </p:sp>
      <p:sp>
        <p:nvSpPr>
          <p:cNvPr id="2" name="slide-subtitle">
            <a:extLst>
              <a:ext uri="{FF2B5EF4-FFF2-40B4-BE49-F238E27FC236}">
                <a16:creationId xmlns:a16="http://schemas.microsoft.com/office/drawing/2014/main" id="{9FB5AD94-846F-4B33-87EC-AE60573D6521}"/>
              </a:ext>
            </a:extLst>
          </p:cNvPr>
          <p:cNvSpPr>
            <a:spLocks noGrp="1"/>
          </p:cNvSpPr>
          <p:nvPr/>
        </p:nvSpPr>
        <p:spPr>
          <a:xfrm>
            <a:off x="704850" y="1009650"/>
            <a:ext cx="9144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475569"/>
                </a:solidFill>
              </a:defRPr>
            </a:pPr>
            <a:r>
              <a:rPr sz="1425" b="0">
                <a:solidFill>
                  <a:srgbClr val="475569"/>
                </a:solidFill>
              </a:rPr>
              <a:t>FounderOS is designed to avoid the failure mode of confident but unsupported operational claims.</a:t>
            </a:r>
          </a:p>
        </p:txBody>
      </p:sp>
      <p:sp>
        <p:nvSpPr>
          <p:cNvPr id="3" name="privacy-box">
            <a:extLst>
              <a:ext uri="{FF2B5EF4-FFF2-40B4-BE49-F238E27FC236}">
                <a16:creationId xmlns:a16="http://schemas.microsoft.com/office/drawing/2014/main" id="{E1CCD2C7-F9FD-455D-89E5-36B66487F2B9}"/>
              </a:ext>
            </a:extLst>
          </p:cNvPr>
          <p:cNvSpPr>
            <a:spLocks noGrp="1"/>
          </p:cNvSpPr>
          <p:nvPr/>
        </p:nvSpPr>
        <p:spPr>
          <a:xfrm>
            <a:off x="819150" y="1809750"/>
            <a:ext cx="4762500" cy="3476625"/>
          </a:xfrm>
          <a:prstGeom prst="roundRect">
            <a:avLst>
              <a:gd name="adj" fmla="val 3288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4" name="privacy-title">
            <a:extLst>
              <a:ext uri="{FF2B5EF4-FFF2-40B4-BE49-F238E27FC236}">
                <a16:creationId xmlns:a16="http://schemas.microsoft.com/office/drawing/2014/main" id="{8395933B-9151-470D-8631-412D0749946E}"/>
              </a:ext>
            </a:extLst>
          </p:cNvPr>
          <p:cNvSpPr>
            <a:spLocks noGrp="1"/>
          </p:cNvSpPr>
          <p:nvPr/>
        </p:nvSpPr>
        <p:spPr>
          <a:xfrm>
            <a:off x="1123950" y="2143125"/>
            <a:ext cx="4000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>
                <a:solidFill>
                  <a:srgbClr val="0F172A"/>
                </a:solidFill>
              </a:defRPr>
            </a:pPr>
            <a:r>
              <a:rPr sz="1950" b="1">
                <a:solidFill>
                  <a:srgbClr val="0F172A"/>
                </a:solidFill>
              </a:rPr>
              <a:t>Private memory classes</a:t>
            </a:r>
          </a:p>
        </p:txBody>
      </p:sp>
      <p:sp>
        <p:nvSpPr>
          <p:cNvPr id="5" name="bullet-285">
            <a:extLst>
              <a:ext uri="{FF2B5EF4-FFF2-40B4-BE49-F238E27FC236}">
                <a16:creationId xmlns:a16="http://schemas.microsoft.com/office/drawing/2014/main" id="{5FC317A1-A869-4B4B-8106-4F1074D97FFC}"/>
              </a:ext>
            </a:extLst>
          </p:cNvPr>
          <p:cNvSpPr>
            <a:spLocks noGrp="1"/>
          </p:cNvSpPr>
          <p:nvPr/>
        </p:nvSpPr>
        <p:spPr>
          <a:xfrm>
            <a:off x="1200150" y="2714625"/>
            <a:ext cx="3714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475569"/>
                </a:solidFill>
              </a:defRPr>
            </a:pPr>
            <a:r>
              <a:rPr sz="1500" b="0">
                <a:solidFill>
                  <a:srgbClr val="475569"/>
                </a:solidFill>
              </a:rPr>
              <a:t>• PRIVATE_PERSONAL</a:t>
            </a:r>
          </a:p>
        </p:txBody>
      </p:sp>
      <p:sp>
        <p:nvSpPr>
          <p:cNvPr id="6" name="bullet-328">
            <a:extLst>
              <a:ext uri="{FF2B5EF4-FFF2-40B4-BE49-F238E27FC236}">
                <a16:creationId xmlns:a16="http://schemas.microsoft.com/office/drawing/2014/main" id="{28B358DE-E53A-4C3A-9D2A-6F25AE3F8B60}"/>
              </a:ext>
            </a:extLst>
          </p:cNvPr>
          <p:cNvSpPr>
            <a:spLocks noGrp="1"/>
          </p:cNvSpPr>
          <p:nvPr/>
        </p:nvSpPr>
        <p:spPr>
          <a:xfrm>
            <a:off x="1200150" y="3124200"/>
            <a:ext cx="3714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475569"/>
                </a:solidFill>
              </a:defRPr>
            </a:pPr>
            <a:r>
              <a:rPr sz="1500" b="0">
                <a:solidFill>
                  <a:srgbClr val="475569"/>
                </a:solidFill>
              </a:rPr>
              <a:t>• PRIVATE_HEALTH</a:t>
            </a:r>
          </a:p>
        </p:txBody>
      </p:sp>
      <p:sp>
        <p:nvSpPr>
          <p:cNvPr id="7" name="bullet-371">
            <a:extLst>
              <a:ext uri="{FF2B5EF4-FFF2-40B4-BE49-F238E27FC236}">
                <a16:creationId xmlns:a16="http://schemas.microsoft.com/office/drawing/2014/main" id="{6F8F991A-905C-4771-84DF-0E896042B9F0}"/>
              </a:ext>
            </a:extLst>
          </p:cNvPr>
          <p:cNvSpPr>
            <a:spLocks noGrp="1"/>
          </p:cNvSpPr>
          <p:nvPr/>
        </p:nvSpPr>
        <p:spPr>
          <a:xfrm>
            <a:off x="1200150" y="3533775"/>
            <a:ext cx="3714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475569"/>
                </a:solidFill>
              </a:defRPr>
            </a:pPr>
            <a:r>
              <a:rPr sz="1500" b="0">
                <a:solidFill>
                  <a:srgbClr val="475569"/>
                </a:solidFill>
              </a:rPr>
              <a:t>• PRIVATE_RELATIONSHIPS</a:t>
            </a:r>
          </a:p>
        </p:txBody>
      </p:sp>
      <p:sp>
        <p:nvSpPr>
          <p:cNvPr id="8" name="bullet-414">
            <a:extLst>
              <a:ext uri="{FF2B5EF4-FFF2-40B4-BE49-F238E27FC236}">
                <a16:creationId xmlns:a16="http://schemas.microsoft.com/office/drawing/2014/main" id="{629F0B03-18C1-4204-BBE1-F13DD3313E1C}"/>
              </a:ext>
            </a:extLst>
          </p:cNvPr>
          <p:cNvSpPr>
            <a:spLocks noGrp="1"/>
          </p:cNvSpPr>
          <p:nvPr/>
        </p:nvSpPr>
        <p:spPr>
          <a:xfrm>
            <a:off x="1200150" y="3943350"/>
            <a:ext cx="3714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475569"/>
                </a:solidFill>
              </a:defRPr>
            </a:pPr>
            <a:r>
              <a:rPr sz="1500" b="0">
                <a:solidFill>
                  <a:srgbClr val="475569"/>
                </a:solidFill>
              </a:rPr>
              <a:t>• PRIVATE_FAMILY</a:t>
            </a:r>
          </a:p>
        </p:txBody>
      </p:sp>
      <p:sp>
        <p:nvSpPr>
          <p:cNvPr id="9" name="bullet-457">
            <a:extLst>
              <a:ext uri="{FF2B5EF4-FFF2-40B4-BE49-F238E27FC236}">
                <a16:creationId xmlns:a16="http://schemas.microsoft.com/office/drawing/2014/main" id="{8C960410-07A4-44AC-92F1-1EF181A8F7CB}"/>
              </a:ext>
            </a:extLst>
          </p:cNvPr>
          <p:cNvSpPr>
            <a:spLocks noGrp="1"/>
          </p:cNvSpPr>
          <p:nvPr/>
        </p:nvSpPr>
        <p:spPr>
          <a:xfrm>
            <a:off x="1200150" y="4352925"/>
            <a:ext cx="3714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475569"/>
                </a:solidFill>
              </a:defRPr>
            </a:pPr>
            <a:r>
              <a:rPr sz="1500" b="0">
                <a:solidFill>
                  <a:srgbClr val="475569"/>
                </a:solidFill>
              </a:rPr>
              <a:t>• PRIVATE_FINANCIAL</a:t>
            </a:r>
          </a:p>
        </p:txBody>
      </p:sp>
      <p:sp>
        <p:nvSpPr>
          <p:cNvPr id="10" name="evidence-box">
            <a:extLst>
              <a:ext uri="{FF2B5EF4-FFF2-40B4-BE49-F238E27FC236}">
                <a16:creationId xmlns:a16="http://schemas.microsoft.com/office/drawing/2014/main" id="{0259A79F-390A-4242-B0CB-D9DAE11E82FE}"/>
              </a:ext>
            </a:extLst>
          </p:cNvPr>
          <p:cNvSpPr>
            <a:spLocks noGrp="1"/>
          </p:cNvSpPr>
          <p:nvPr/>
        </p:nvSpPr>
        <p:spPr>
          <a:xfrm>
            <a:off x="6619875" y="1809750"/>
            <a:ext cx="4762500" cy="3476625"/>
          </a:xfrm>
          <a:prstGeom prst="roundRect">
            <a:avLst>
              <a:gd name="adj" fmla="val 3288"/>
            </a:avLst>
          </a:prstGeom>
          <a:solidFill>
            <a:srgbClr val="0F172A"/>
          </a:solidFill>
          <a:ln w="9525">
            <a:solidFill>
              <a:srgbClr val="1E293B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11" name="evidence-title">
            <a:extLst>
              <a:ext uri="{FF2B5EF4-FFF2-40B4-BE49-F238E27FC236}">
                <a16:creationId xmlns:a16="http://schemas.microsoft.com/office/drawing/2014/main" id="{F9E153CD-8A81-4C12-8BF3-36D44EAD4371}"/>
              </a:ext>
            </a:extLst>
          </p:cNvPr>
          <p:cNvSpPr>
            <a:spLocks noGrp="1"/>
          </p:cNvSpPr>
          <p:nvPr/>
        </p:nvSpPr>
        <p:spPr>
          <a:xfrm>
            <a:off x="6924675" y="2143125"/>
            <a:ext cx="4000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>
                <a:solidFill>
                  <a:srgbClr val="F8FAFC"/>
                </a:solidFill>
              </a:defRPr>
            </a:pPr>
            <a:r>
              <a:rPr sz="1950" b="1">
                <a:solidFill>
                  <a:srgbClr val="F8FAFC"/>
                </a:solidFill>
              </a:rPr>
              <a:t>Evidence rule</a:t>
            </a:r>
          </a:p>
        </p:txBody>
      </p:sp>
      <p:sp>
        <p:nvSpPr>
          <p:cNvPr id="12" name="evidence-copy">
            <a:extLst>
              <a:ext uri="{FF2B5EF4-FFF2-40B4-BE49-F238E27FC236}">
                <a16:creationId xmlns:a16="http://schemas.microsoft.com/office/drawing/2014/main" id="{A690FAD7-66C3-45CC-A17E-D6AA276F6C11}"/>
              </a:ext>
            </a:extLst>
          </p:cNvPr>
          <p:cNvSpPr>
            <a:spLocks noGrp="1"/>
          </p:cNvSpPr>
          <p:nvPr/>
        </p:nvSpPr>
        <p:spPr>
          <a:xfrm>
            <a:off x="6924675" y="2743200"/>
            <a:ext cx="3905250" cy="1619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>
                <a:solidFill>
                  <a:srgbClr val="CBD5E1"/>
                </a:solidFill>
              </a:defRPr>
            </a:pPr>
            <a:r>
              <a:rPr sz="1650" b="0">
                <a:solidFill>
                  <a:srgbClr val="CBD5E1"/>
                </a:solidFill>
              </a:rPr>
              <a:t>Operational claims need fresh tool evidence: timestamp, source, and evidence reference.</a:t>
            </a:r>
          </a:p>
          <a:p>
            <a:endParaRPr sz="1650" b="0">
              <a:solidFill>
                <a:srgbClr val="CBD5E1"/>
              </a:solidFill>
            </a:endParaRPr>
          </a:p>
          <a:p>
            <a:pPr algn="l">
              <a:defRPr sz="1650" b="0">
                <a:solidFill>
                  <a:srgbClr val="CBD5E1"/>
                </a:solidFill>
              </a:defRPr>
            </a:pPr>
            <a:r>
              <a:rPr sz="1650" b="0">
                <a:solidFill>
                  <a:srgbClr val="CBD5E1"/>
                </a:solidFill>
              </a:rPr>
              <a:t>If telemetry is unavailable, the correct answer is unknown.</a:t>
            </a:r>
          </a:p>
          <a:p>
            <a:endParaRPr sz="1650" b="0">
              <a:solidFill>
                <a:srgbClr val="CBD5E1"/>
              </a:solidFill>
            </a:endParaRPr>
          </a:p>
          <a:p>
            <a:pPr algn="l">
              <a:defRPr sz="1650" b="0">
                <a:solidFill>
                  <a:srgbClr val="CBD5E1"/>
                </a:solidFill>
              </a:defRPr>
            </a:pPr>
            <a:r>
              <a:rPr sz="1650" b="0">
                <a:solidFill>
                  <a:srgbClr val="CBD5E1"/>
                </a:solidFill>
              </a:rPr>
              <a:t>Dangerous commands are not exposed from the public demo.</a:t>
            </a:r>
          </a:p>
        </p:txBody>
      </p:sp>
      <p:sp>
        <p:nvSpPr>
          <p:cNvPr id="13" name="footer-left">
            <a:extLst>
              <a:ext uri="{FF2B5EF4-FFF2-40B4-BE49-F238E27FC236}">
                <a16:creationId xmlns:a16="http://schemas.microsoft.com/office/drawing/2014/main" id="{100A96A9-6898-4047-85EF-AEA24CAA52A7}"/>
              </a:ext>
            </a:extLst>
          </p:cNvPr>
          <p:cNvSpPr>
            <a:spLocks noGrp="1"/>
          </p:cNvSpPr>
          <p:nvPr/>
        </p:nvSpPr>
        <p:spPr>
          <a:xfrm>
            <a:off x="685800" y="6429375"/>
            <a:ext cx="4572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64748B"/>
                </a:solidFill>
              </a:defRPr>
            </a:pPr>
            <a:r>
              <a:rPr sz="900" b="0">
                <a:solidFill>
                  <a:srgbClr val="64748B"/>
                </a:solidFill>
              </a:rPr>
              <a:t>RalphiIA FounderOS · OpenAI Build Week</a:t>
            </a:r>
          </a:p>
        </p:txBody>
      </p:sp>
      <p:sp>
        <p:nvSpPr>
          <p:cNvPr id="14" name="footer-right">
            <a:extLst>
              <a:ext uri="{FF2B5EF4-FFF2-40B4-BE49-F238E27FC236}">
                <a16:creationId xmlns:a16="http://schemas.microsoft.com/office/drawing/2014/main" id="{AC49FCDA-34B7-43CD-9B10-3F8BBFD97ACF}"/>
              </a:ext>
            </a:extLst>
          </p:cNvPr>
          <p:cNvSpPr>
            <a:spLocks noGrp="1"/>
          </p:cNvSpPr>
          <p:nvPr/>
        </p:nvSpPr>
        <p:spPr>
          <a:xfrm>
            <a:off x="11144250" y="6429375"/>
            <a:ext cx="381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0">
                <a:solidFill>
                  <a:srgbClr val="64748B"/>
                </a:solidFill>
              </a:defRPr>
            </a:pPr>
            <a:r>
              <a:rPr sz="900" b="0">
                <a:solidFill>
                  <a:srgbClr val="64748B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48747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lide-title">
            <a:extLst>
              <a:ext uri="{FF2B5EF4-FFF2-40B4-BE49-F238E27FC236}">
                <a16:creationId xmlns:a16="http://schemas.microsoft.com/office/drawing/2014/main" id="{B8414660-80A6-40C3-B41F-62CFF8CC289D}"/>
              </a:ext>
            </a:extLst>
          </p:cNvPr>
          <p:cNvSpPr>
            <a:spLocks noGrp="1"/>
          </p:cNvSpPr>
          <p:nvPr/>
        </p:nvSpPr>
        <p:spPr>
          <a:xfrm>
            <a:off x="685800" y="495300"/>
            <a:ext cx="85725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0F172A"/>
                </a:solidFill>
              </a:defRPr>
            </a:pPr>
            <a:r>
              <a:rPr sz="2850" b="1">
                <a:solidFill>
                  <a:srgbClr val="0F172A"/>
                </a:solidFill>
              </a:rPr>
              <a:t>Codex accelerated the build, but evidence made it credible</a:t>
            </a:r>
          </a:p>
        </p:txBody>
      </p:sp>
      <p:sp>
        <p:nvSpPr>
          <p:cNvPr id="2" name="slide-subtitle">
            <a:extLst>
              <a:ext uri="{FF2B5EF4-FFF2-40B4-BE49-F238E27FC236}">
                <a16:creationId xmlns:a16="http://schemas.microsoft.com/office/drawing/2014/main" id="{9CE3C228-8CF1-4BAB-A5FE-DCB6A9B39ED4}"/>
              </a:ext>
            </a:extLst>
          </p:cNvPr>
          <p:cNvSpPr>
            <a:spLocks noGrp="1"/>
          </p:cNvSpPr>
          <p:nvPr/>
        </p:nvSpPr>
        <p:spPr>
          <a:xfrm>
            <a:off x="704850" y="1009650"/>
            <a:ext cx="9144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475569"/>
                </a:solidFill>
              </a:defRPr>
            </a:pPr>
            <a:r>
              <a:rPr sz="1425" b="0">
                <a:solidFill>
                  <a:srgbClr val="475569"/>
                </a:solidFill>
              </a:rPr>
              <a:t>The project used OpenAI tooling to move quickly while preserving commits, tests, and handoffs.</a:t>
            </a:r>
          </a:p>
        </p:txBody>
      </p:sp>
      <p:sp>
        <p:nvSpPr>
          <p:cNvPr id="3" name="metric-18/18">
            <a:extLst>
              <a:ext uri="{FF2B5EF4-FFF2-40B4-BE49-F238E27FC236}">
                <a16:creationId xmlns:a16="http://schemas.microsoft.com/office/drawing/2014/main" id="{875D80D1-FAB7-429F-8009-533A2EE5B733}"/>
              </a:ext>
            </a:extLst>
          </p:cNvPr>
          <p:cNvSpPr>
            <a:spLocks noGrp="1"/>
          </p:cNvSpPr>
          <p:nvPr/>
        </p:nvSpPr>
        <p:spPr>
          <a:xfrm>
            <a:off x="876300" y="1809750"/>
            <a:ext cx="2333625" cy="1190625"/>
          </a:xfrm>
          <a:prstGeom prst="roundRect">
            <a:avLst>
              <a:gd name="adj" fmla="val 9600"/>
            </a:avLst>
          </a:prstGeom>
          <a:solidFill>
            <a:srgbClr val="ECFEFF"/>
          </a:solidFill>
          <a:ln w="9525">
            <a:solidFill>
              <a:srgbClr val="14B8A6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4" name="num-18/18">
            <a:extLst>
              <a:ext uri="{FF2B5EF4-FFF2-40B4-BE49-F238E27FC236}">
                <a16:creationId xmlns:a16="http://schemas.microsoft.com/office/drawing/2014/main" id="{FF095478-6488-4F0C-968C-1002939963ED}"/>
              </a:ext>
            </a:extLst>
          </p:cNvPr>
          <p:cNvSpPr>
            <a:spLocks noGrp="1"/>
          </p:cNvSpPr>
          <p:nvPr/>
        </p:nvSpPr>
        <p:spPr>
          <a:xfrm>
            <a:off x="1085850" y="2047875"/>
            <a:ext cx="1905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850" b="1">
                <a:solidFill>
                  <a:srgbClr val="0F766E"/>
                </a:solidFill>
              </a:defRPr>
            </a:pPr>
            <a:r>
              <a:rPr sz="2850" b="1">
                <a:solidFill>
                  <a:srgbClr val="0F766E"/>
                </a:solidFill>
              </a:rPr>
              <a:t>18/18</a:t>
            </a:r>
          </a:p>
        </p:txBody>
      </p:sp>
      <p:sp>
        <p:nvSpPr>
          <p:cNvPr id="5" name="lab-18/18">
            <a:extLst>
              <a:ext uri="{FF2B5EF4-FFF2-40B4-BE49-F238E27FC236}">
                <a16:creationId xmlns:a16="http://schemas.microsoft.com/office/drawing/2014/main" id="{67E3F192-6BED-435E-98EC-435646A67C51}"/>
              </a:ext>
            </a:extLst>
          </p:cNvPr>
          <p:cNvSpPr>
            <a:spLocks noGrp="1"/>
          </p:cNvSpPr>
          <p:nvPr/>
        </p:nvSpPr>
        <p:spPr>
          <a:xfrm>
            <a:off x="1085850" y="2552700"/>
            <a:ext cx="1905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0">
                <a:solidFill>
                  <a:srgbClr val="475569"/>
                </a:solidFill>
              </a:defRPr>
            </a:pPr>
            <a:r>
              <a:rPr sz="1275" b="0">
                <a:solidFill>
                  <a:srgbClr val="475569"/>
                </a:solidFill>
              </a:rPr>
              <a:t>FounderOS tests</a:t>
            </a:r>
          </a:p>
        </p:txBody>
      </p:sp>
      <p:sp>
        <p:nvSpPr>
          <p:cNvPr id="6" name="metric-91/91">
            <a:extLst>
              <a:ext uri="{FF2B5EF4-FFF2-40B4-BE49-F238E27FC236}">
                <a16:creationId xmlns:a16="http://schemas.microsoft.com/office/drawing/2014/main" id="{EAF756EF-C3BC-43D3-9D45-78A1D2B75C70}"/>
              </a:ext>
            </a:extLst>
          </p:cNvPr>
          <p:cNvSpPr>
            <a:spLocks noGrp="1"/>
          </p:cNvSpPr>
          <p:nvPr/>
        </p:nvSpPr>
        <p:spPr>
          <a:xfrm>
            <a:off x="3657600" y="1809750"/>
            <a:ext cx="2333625" cy="1190625"/>
          </a:xfrm>
          <a:prstGeom prst="roundRect">
            <a:avLst>
              <a:gd name="adj" fmla="val 9600"/>
            </a:avLst>
          </a:prstGeom>
          <a:solidFill>
            <a:srgbClr val="ECFEFF"/>
          </a:solidFill>
          <a:ln w="9525">
            <a:solidFill>
              <a:srgbClr val="14B8A6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7" name="num-91/91">
            <a:extLst>
              <a:ext uri="{FF2B5EF4-FFF2-40B4-BE49-F238E27FC236}">
                <a16:creationId xmlns:a16="http://schemas.microsoft.com/office/drawing/2014/main" id="{895C4313-8A84-42E4-89EF-2CA01080D462}"/>
              </a:ext>
            </a:extLst>
          </p:cNvPr>
          <p:cNvSpPr>
            <a:spLocks noGrp="1"/>
          </p:cNvSpPr>
          <p:nvPr/>
        </p:nvSpPr>
        <p:spPr>
          <a:xfrm>
            <a:off x="3867150" y="2047875"/>
            <a:ext cx="1905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850" b="1">
                <a:solidFill>
                  <a:srgbClr val="0F766E"/>
                </a:solidFill>
              </a:defRPr>
            </a:pPr>
            <a:r>
              <a:rPr sz="2850" b="1">
                <a:solidFill>
                  <a:srgbClr val="0F766E"/>
                </a:solidFill>
              </a:rPr>
              <a:t>91/91</a:t>
            </a:r>
          </a:p>
        </p:txBody>
      </p:sp>
      <p:sp>
        <p:nvSpPr>
          <p:cNvPr id="8" name="lab-91/91">
            <a:extLst>
              <a:ext uri="{FF2B5EF4-FFF2-40B4-BE49-F238E27FC236}">
                <a16:creationId xmlns:a16="http://schemas.microsoft.com/office/drawing/2014/main" id="{253250BB-B229-41BC-AE25-9D0B6604ACBB}"/>
              </a:ext>
            </a:extLst>
          </p:cNvPr>
          <p:cNvSpPr>
            <a:spLocks noGrp="1"/>
          </p:cNvSpPr>
          <p:nvPr/>
        </p:nvSpPr>
        <p:spPr>
          <a:xfrm>
            <a:off x="3867150" y="2552700"/>
            <a:ext cx="1905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0">
                <a:solidFill>
                  <a:srgbClr val="475569"/>
                </a:solidFill>
              </a:defRPr>
            </a:pPr>
            <a:r>
              <a:rPr sz="1275" b="0">
                <a:solidFill>
                  <a:srgbClr val="475569"/>
                </a:solidFill>
              </a:rPr>
              <a:t>Daily Memory on both nodes</a:t>
            </a:r>
          </a:p>
        </p:txBody>
      </p:sp>
      <p:sp>
        <p:nvSpPr>
          <p:cNvPr id="9" name="metric-16/16">
            <a:extLst>
              <a:ext uri="{FF2B5EF4-FFF2-40B4-BE49-F238E27FC236}">
                <a16:creationId xmlns:a16="http://schemas.microsoft.com/office/drawing/2014/main" id="{BEA83C59-71A9-4C93-8832-1E9630CB570E}"/>
              </a:ext>
            </a:extLst>
          </p:cNvPr>
          <p:cNvSpPr>
            <a:spLocks noGrp="1"/>
          </p:cNvSpPr>
          <p:nvPr/>
        </p:nvSpPr>
        <p:spPr>
          <a:xfrm>
            <a:off x="6438900" y="1809750"/>
            <a:ext cx="2333625" cy="1190625"/>
          </a:xfrm>
          <a:prstGeom prst="roundRect">
            <a:avLst>
              <a:gd name="adj" fmla="val 9600"/>
            </a:avLst>
          </a:prstGeom>
          <a:solidFill>
            <a:srgbClr val="ECFEFF"/>
          </a:solidFill>
          <a:ln w="9525">
            <a:solidFill>
              <a:srgbClr val="14B8A6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10" name="num-16/16">
            <a:extLst>
              <a:ext uri="{FF2B5EF4-FFF2-40B4-BE49-F238E27FC236}">
                <a16:creationId xmlns:a16="http://schemas.microsoft.com/office/drawing/2014/main" id="{0473AB32-C40B-4676-ABFE-8C2154636DAF}"/>
              </a:ext>
            </a:extLst>
          </p:cNvPr>
          <p:cNvSpPr>
            <a:spLocks noGrp="1"/>
          </p:cNvSpPr>
          <p:nvPr/>
        </p:nvSpPr>
        <p:spPr>
          <a:xfrm>
            <a:off x="6648450" y="2047875"/>
            <a:ext cx="1905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850" b="1">
                <a:solidFill>
                  <a:srgbClr val="0F766E"/>
                </a:solidFill>
              </a:defRPr>
            </a:pPr>
            <a:r>
              <a:rPr sz="2850" b="1">
                <a:solidFill>
                  <a:srgbClr val="0F766E"/>
                </a:solidFill>
              </a:rPr>
              <a:t>16/16</a:t>
            </a:r>
          </a:p>
        </p:txBody>
      </p:sp>
      <p:sp>
        <p:nvSpPr>
          <p:cNvPr id="11" name="lab-16/16">
            <a:extLst>
              <a:ext uri="{FF2B5EF4-FFF2-40B4-BE49-F238E27FC236}">
                <a16:creationId xmlns:a16="http://schemas.microsoft.com/office/drawing/2014/main" id="{5BAE7104-F01A-4D3E-91F8-0B58EE6FC11B}"/>
              </a:ext>
            </a:extLst>
          </p:cNvPr>
          <p:cNvSpPr>
            <a:spLocks noGrp="1"/>
          </p:cNvSpPr>
          <p:nvPr/>
        </p:nvSpPr>
        <p:spPr>
          <a:xfrm>
            <a:off x="6648450" y="2552700"/>
            <a:ext cx="1905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0">
                <a:solidFill>
                  <a:srgbClr val="475569"/>
                </a:solidFill>
              </a:defRPr>
            </a:pPr>
            <a:r>
              <a:rPr sz="1275" b="0">
                <a:solidFill>
                  <a:srgbClr val="475569"/>
                </a:solidFill>
              </a:rPr>
              <a:t>WhatsApp media and grounding</a:t>
            </a:r>
          </a:p>
        </p:txBody>
      </p:sp>
      <p:sp>
        <p:nvSpPr>
          <p:cNvPr id="12" name="metric-3/3">
            <a:extLst>
              <a:ext uri="{FF2B5EF4-FFF2-40B4-BE49-F238E27FC236}">
                <a16:creationId xmlns:a16="http://schemas.microsoft.com/office/drawing/2014/main" id="{D48028DE-AD4B-469C-A116-C91E150B8313}"/>
              </a:ext>
            </a:extLst>
          </p:cNvPr>
          <p:cNvSpPr>
            <a:spLocks noGrp="1"/>
          </p:cNvSpPr>
          <p:nvPr/>
        </p:nvSpPr>
        <p:spPr>
          <a:xfrm>
            <a:off x="9220200" y="1809750"/>
            <a:ext cx="2333625" cy="1190625"/>
          </a:xfrm>
          <a:prstGeom prst="roundRect">
            <a:avLst>
              <a:gd name="adj" fmla="val 9600"/>
            </a:avLst>
          </a:prstGeom>
          <a:solidFill>
            <a:srgbClr val="ECFEFF"/>
          </a:solidFill>
          <a:ln w="9525">
            <a:solidFill>
              <a:srgbClr val="14B8A6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13" name="num-3/3">
            <a:extLst>
              <a:ext uri="{FF2B5EF4-FFF2-40B4-BE49-F238E27FC236}">
                <a16:creationId xmlns:a16="http://schemas.microsoft.com/office/drawing/2014/main" id="{DDA4D9C4-C09D-493A-95B6-FEE4FFA8F88D}"/>
              </a:ext>
            </a:extLst>
          </p:cNvPr>
          <p:cNvSpPr>
            <a:spLocks noGrp="1"/>
          </p:cNvSpPr>
          <p:nvPr/>
        </p:nvSpPr>
        <p:spPr>
          <a:xfrm>
            <a:off x="9429750" y="2047875"/>
            <a:ext cx="1905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850" b="1">
                <a:solidFill>
                  <a:srgbClr val="0F766E"/>
                </a:solidFill>
              </a:defRPr>
            </a:pPr>
            <a:r>
              <a:rPr sz="2850" b="1">
                <a:solidFill>
                  <a:srgbClr val="0F766E"/>
                </a:solidFill>
              </a:rPr>
              <a:t>3/3</a:t>
            </a:r>
          </a:p>
        </p:txBody>
      </p:sp>
      <p:sp>
        <p:nvSpPr>
          <p:cNvPr id="14" name="lab-3/3">
            <a:extLst>
              <a:ext uri="{FF2B5EF4-FFF2-40B4-BE49-F238E27FC236}">
                <a16:creationId xmlns:a16="http://schemas.microsoft.com/office/drawing/2014/main" id="{6728CE6D-CE3B-41BF-885F-9958465A6B75}"/>
              </a:ext>
            </a:extLst>
          </p:cNvPr>
          <p:cNvSpPr>
            <a:spLocks noGrp="1"/>
          </p:cNvSpPr>
          <p:nvPr/>
        </p:nvSpPr>
        <p:spPr>
          <a:xfrm>
            <a:off x="9429750" y="2552700"/>
            <a:ext cx="1905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0">
                <a:solidFill>
                  <a:srgbClr val="475569"/>
                </a:solidFill>
              </a:defRPr>
            </a:pPr>
            <a:r>
              <a:rPr sz="1275" b="0">
                <a:solidFill>
                  <a:srgbClr val="475569"/>
                </a:solidFill>
              </a:rPr>
              <a:t>OAuth scope tests</a:t>
            </a:r>
          </a:p>
        </p:txBody>
      </p:sp>
      <p:sp>
        <p:nvSpPr>
          <p:cNvPr id="15" name="commit-box">
            <a:extLst>
              <a:ext uri="{FF2B5EF4-FFF2-40B4-BE49-F238E27FC236}">
                <a16:creationId xmlns:a16="http://schemas.microsoft.com/office/drawing/2014/main" id="{F56A6136-DE71-4508-88B0-37CE60ED4F46}"/>
              </a:ext>
            </a:extLst>
          </p:cNvPr>
          <p:cNvSpPr>
            <a:spLocks noGrp="1"/>
          </p:cNvSpPr>
          <p:nvPr/>
        </p:nvSpPr>
        <p:spPr>
          <a:xfrm>
            <a:off x="1333500" y="3571874"/>
            <a:ext cx="9571206" cy="2276475"/>
          </a:xfrm>
          <a:prstGeom prst="roundRect">
            <a:avLst>
              <a:gd name="adj" fmla="val 6316"/>
            </a:avLst>
          </a:prstGeom>
          <a:solidFill>
            <a:srgbClr val="F8FAFC"/>
          </a:solidFill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16" name="commit-title">
            <a:extLst>
              <a:ext uri="{FF2B5EF4-FFF2-40B4-BE49-F238E27FC236}">
                <a16:creationId xmlns:a16="http://schemas.microsoft.com/office/drawing/2014/main" id="{A5BC28FB-1E8F-4435-A8F0-B42884334942}"/>
              </a:ext>
            </a:extLst>
          </p:cNvPr>
          <p:cNvSpPr>
            <a:spLocks noGrp="1"/>
          </p:cNvSpPr>
          <p:nvPr/>
        </p:nvSpPr>
        <p:spPr>
          <a:xfrm>
            <a:off x="1619250" y="3810000"/>
            <a:ext cx="342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>
                <a:solidFill>
                  <a:srgbClr val="0F172A"/>
                </a:solidFill>
              </a:defRPr>
            </a:pPr>
            <a:r>
              <a:rPr sz="1800" b="1">
                <a:solidFill>
                  <a:srgbClr val="0F172A"/>
                </a:solidFill>
              </a:rPr>
              <a:t>Representative commits</a:t>
            </a:r>
          </a:p>
        </p:txBody>
      </p:sp>
      <p:sp>
        <p:nvSpPr>
          <p:cNvPr id="17" name="commit-list">
            <a:extLst>
              <a:ext uri="{FF2B5EF4-FFF2-40B4-BE49-F238E27FC236}">
                <a16:creationId xmlns:a16="http://schemas.microsoft.com/office/drawing/2014/main" id="{0F6BA255-3C5A-4833-B05F-93372ADFDE81}"/>
              </a:ext>
            </a:extLst>
          </p:cNvPr>
          <p:cNvSpPr>
            <a:spLocks noGrp="1"/>
          </p:cNvSpPr>
          <p:nvPr/>
        </p:nvSpPr>
        <p:spPr>
          <a:xfrm>
            <a:off x="1619250" y="4238625"/>
            <a:ext cx="809625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475569"/>
                </a:solidFill>
              </a:defRPr>
            </a:pPr>
            <a:r>
              <a:rPr sz="1350" b="0" dirty="0">
                <a:solidFill>
                  <a:srgbClr val="475569"/>
                </a:solidFill>
              </a:rPr>
              <a:t>3143c0b - audio and vision media flow</a:t>
            </a:r>
          </a:p>
          <a:p>
            <a:pPr algn="l">
              <a:defRPr sz="1350" b="0">
                <a:solidFill>
                  <a:srgbClr val="475569"/>
                </a:solidFill>
              </a:defRPr>
            </a:pPr>
            <a:r>
              <a:rPr sz="1350" b="0" dirty="0">
                <a:solidFill>
                  <a:srgbClr val="475569"/>
                </a:solidFill>
              </a:rPr>
              <a:t>5092f38 - media questions as conversation</a:t>
            </a:r>
          </a:p>
          <a:p>
            <a:pPr algn="l">
              <a:defRPr sz="1350" b="0">
                <a:solidFill>
                  <a:srgbClr val="475569"/>
                </a:solidFill>
              </a:defRPr>
            </a:pPr>
            <a:r>
              <a:rPr sz="1350" b="0" dirty="0">
                <a:solidFill>
                  <a:srgbClr val="475569"/>
                </a:solidFill>
              </a:rPr>
              <a:t>cfb2827 - live memory control plane</a:t>
            </a:r>
          </a:p>
          <a:p>
            <a:pPr algn="l">
              <a:defRPr sz="1350" b="0">
                <a:solidFill>
                  <a:srgbClr val="475569"/>
                </a:solidFill>
              </a:defRPr>
            </a:pPr>
            <a:r>
              <a:rPr sz="1350" b="0" dirty="0">
                <a:solidFill>
                  <a:srgbClr val="475569"/>
                </a:solidFill>
              </a:rPr>
              <a:t>8483b92 - restricted peer status</a:t>
            </a:r>
          </a:p>
          <a:p>
            <a:pPr algn="l">
              <a:defRPr sz="1350" b="0">
                <a:solidFill>
                  <a:srgbClr val="475569"/>
                </a:solidFill>
              </a:defRPr>
            </a:pPr>
            <a:r>
              <a:rPr sz="1350" b="0" dirty="0">
                <a:solidFill>
                  <a:srgbClr val="475569"/>
                </a:solidFill>
              </a:rPr>
              <a:t>9e3da0c - OAuth memory scopes</a:t>
            </a:r>
          </a:p>
          <a:p>
            <a:pPr algn="l">
              <a:defRPr sz="1350" b="0">
                <a:solidFill>
                  <a:srgbClr val="475569"/>
                </a:solidFill>
              </a:defRPr>
            </a:pPr>
            <a:r>
              <a:rPr sz="1350" b="0" dirty="0">
                <a:solidFill>
                  <a:srgbClr val="475569"/>
                </a:solidFill>
              </a:rPr>
              <a:t>2dc50d3 - memory corrections and patterns</a:t>
            </a:r>
          </a:p>
        </p:txBody>
      </p:sp>
      <p:sp>
        <p:nvSpPr>
          <p:cNvPr id="18" name="footer-left">
            <a:extLst>
              <a:ext uri="{FF2B5EF4-FFF2-40B4-BE49-F238E27FC236}">
                <a16:creationId xmlns:a16="http://schemas.microsoft.com/office/drawing/2014/main" id="{587FC91C-3F41-4CD8-B3AC-7A915BE13848}"/>
              </a:ext>
            </a:extLst>
          </p:cNvPr>
          <p:cNvSpPr>
            <a:spLocks noGrp="1"/>
          </p:cNvSpPr>
          <p:nvPr/>
        </p:nvSpPr>
        <p:spPr>
          <a:xfrm>
            <a:off x="685800" y="6429375"/>
            <a:ext cx="4572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64748B"/>
                </a:solidFill>
              </a:defRPr>
            </a:pPr>
            <a:r>
              <a:rPr sz="900" b="0">
                <a:solidFill>
                  <a:srgbClr val="64748B"/>
                </a:solidFill>
              </a:rPr>
              <a:t>RalphiIA FounderOS · OpenAI Build Week</a:t>
            </a:r>
          </a:p>
        </p:txBody>
      </p:sp>
      <p:sp>
        <p:nvSpPr>
          <p:cNvPr id="19" name="footer-right">
            <a:extLst>
              <a:ext uri="{FF2B5EF4-FFF2-40B4-BE49-F238E27FC236}">
                <a16:creationId xmlns:a16="http://schemas.microsoft.com/office/drawing/2014/main" id="{55D197AC-8091-4798-9107-55263C858285}"/>
              </a:ext>
            </a:extLst>
          </p:cNvPr>
          <p:cNvSpPr>
            <a:spLocks noGrp="1"/>
          </p:cNvSpPr>
          <p:nvPr/>
        </p:nvSpPr>
        <p:spPr>
          <a:xfrm>
            <a:off x="11144250" y="6429375"/>
            <a:ext cx="381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0">
                <a:solidFill>
                  <a:srgbClr val="64748B"/>
                </a:solidFill>
              </a:defRPr>
            </a:pPr>
            <a:r>
              <a:rPr sz="900" b="0">
                <a:solidFill>
                  <a:srgbClr val="64748B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937381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11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inal-title">
            <a:extLst>
              <a:ext uri="{FF2B5EF4-FFF2-40B4-BE49-F238E27FC236}">
                <a16:creationId xmlns:a16="http://schemas.microsoft.com/office/drawing/2014/main" id="{EF81BF8C-2E5F-4EEC-898E-3835C5E31BB1}"/>
              </a:ext>
            </a:extLst>
          </p:cNvPr>
          <p:cNvSpPr>
            <a:spLocks noGrp="1"/>
          </p:cNvSpPr>
          <p:nvPr/>
        </p:nvSpPr>
        <p:spPr>
          <a:xfrm>
            <a:off x="876300" y="819150"/>
            <a:ext cx="81915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300" b="1">
                <a:solidFill>
                  <a:srgbClr val="FFFFFF"/>
                </a:solidFill>
              </a:defRPr>
            </a:pPr>
            <a:r>
              <a:rPr sz="3300" b="1">
                <a:solidFill>
                  <a:srgbClr val="FFFFFF"/>
                </a:solidFill>
              </a:rPr>
              <a:t>What judges should remember</a:t>
            </a:r>
          </a:p>
        </p:txBody>
      </p:sp>
      <p:sp>
        <p:nvSpPr>
          <p:cNvPr id="2" name="final-copy">
            <a:extLst>
              <a:ext uri="{FF2B5EF4-FFF2-40B4-BE49-F238E27FC236}">
                <a16:creationId xmlns:a16="http://schemas.microsoft.com/office/drawing/2014/main" id="{3160E904-3000-4B43-A6C6-157BE0C4A729}"/>
              </a:ext>
            </a:extLst>
          </p:cNvPr>
          <p:cNvSpPr>
            <a:spLocks noGrp="1"/>
          </p:cNvSpPr>
          <p:nvPr/>
        </p:nvSpPr>
        <p:spPr>
          <a:xfrm>
            <a:off x="914400" y="1619250"/>
            <a:ext cx="85725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0">
                <a:solidFill>
                  <a:srgbClr val="CBD5E1"/>
                </a:solidFill>
              </a:defRPr>
            </a:pPr>
            <a:r>
              <a:rPr sz="2100" b="0">
                <a:solidFill>
                  <a:srgbClr val="CBD5E1"/>
                </a:solidFill>
              </a:rPr>
              <a:t>RalphiIA FounderOS is not a single chatbot. It is a governed operating layer that helps a founder remember, operate, and build from anywhere.</a:t>
            </a:r>
          </a:p>
        </p:txBody>
      </p:sp>
      <p:sp>
        <p:nvSpPr>
          <p:cNvPr id="3" name="final-Useful">
            <a:extLst>
              <a:ext uri="{FF2B5EF4-FFF2-40B4-BE49-F238E27FC236}">
                <a16:creationId xmlns:a16="http://schemas.microsoft.com/office/drawing/2014/main" id="{C6E3032A-D29C-4942-80A7-6993F9506B66}"/>
              </a:ext>
            </a:extLst>
          </p:cNvPr>
          <p:cNvSpPr>
            <a:spLocks noGrp="1"/>
          </p:cNvSpPr>
          <p:nvPr/>
        </p:nvSpPr>
        <p:spPr>
          <a:xfrm>
            <a:off x="876300" y="3143250"/>
            <a:ext cx="2333625" cy="1381125"/>
          </a:xfrm>
          <a:prstGeom prst="roundRect">
            <a:avLst>
              <a:gd name="adj" fmla="val 8276"/>
            </a:avLst>
          </a:prstGeom>
          <a:solidFill>
            <a:srgbClr val="111827"/>
          </a:solidFill>
          <a:ln w="9525">
            <a:solidFill>
              <a:srgbClr val="334155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4" name="final-h-Useful">
            <a:extLst>
              <a:ext uri="{FF2B5EF4-FFF2-40B4-BE49-F238E27FC236}">
                <a16:creationId xmlns:a16="http://schemas.microsoft.com/office/drawing/2014/main" id="{C1F09A87-5928-4686-ADCA-652276A90DE6}"/>
              </a:ext>
            </a:extLst>
          </p:cNvPr>
          <p:cNvSpPr>
            <a:spLocks noGrp="1"/>
          </p:cNvSpPr>
          <p:nvPr/>
        </p:nvSpPr>
        <p:spPr>
          <a:xfrm>
            <a:off x="1085850" y="3409950"/>
            <a:ext cx="1809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>
                <a:solidFill>
                  <a:srgbClr val="5EEAD4"/>
                </a:solidFill>
              </a:defRPr>
            </a:pPr>
            <a:r>
              <a:rPr sz="1950" b="1">
                <a:solidFill>
                  <a:srgbClr val="5EEAD4"/>
                </a:solidFill>
              </a:rPr>
              <a:t>Useful</a:t>
            </a:r>
          </a:p>
        </p:txBody>
      </p:sp>
      <p:sp>
        <p:nvSpPr>
          <p:cNvPr id="5" name="final-b-Useful">
            <a:extLst>
              <a:ext uri="{FF2B5EF4-FFF2-40B4-BE49-F238E27FC236}">
                <a16:creationId xmlns:a16="http://schemas.microsoft.com/office/drawing/2014/main" id="{E637C4DE-4A1E-414D-8A9B-470D12E1C704}"/>
              </a:ext>
            </a:extLst>
          </p:cNvPr>
          <p:cNvSpPr>
            <a:spLocks noGrp="1"/>
          </p:cNvSpPr>
          <p:nvPr/>
        </p:nvSpPr>
        <p:spPr>
          <a:xfrm>
            <a:off x="1085850" y="3886200"/>
            <a:ext cx="1809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CBD5E1"/>
                </a:solidFill>
              </a:defRPr>
            </a:pPr>
            <a:r>
              <a:rPr sz="1275" b="0">
                <a:solidFill>
                  <a:srgbClr val="CBD5E1"/>
                </a:solidFill>
              </a:rPr>
              <a:t>Works inside tools people already use.</a:t>
            </a:r>
          </a:p>
        </p:txBody>
      </p:sp>
      <p:sp>
        <p:nvSpPr>
          <p:cNvPr id="6" name="final-Traceable">
            <a:extLst>
              <a:ext uri="{FF2B5EF4-FFF2-40B4-BE49-F238E27FC236}">
                <a16:creationId xmlns:a16="http://schemas.microsoft.com/office/drawing/2014/main" id="{86BF8D06-CB42-4E88-ACD2-99DF7C55E48B}"/>
              </a:ext>
            </a:extLst>
          </p:cNvPr>
          <p:cNvSpPr>
            <a:spLocks noGrp="1"/>
          </p:cNvSpPr>
          <p:nvPr/>
        </p:nvSpPr>
        <p:spPr>
          <a:xfrm>
            <a:off x="3657600" y="3143250"/>
            <a:ext cx="2333625" cy="1381125"/>
          </a:xfrm>
          <a:prstGeom prst="roundRect">
            <a:avLst>
              <a:gd name="adj" fmla="val 8276"/>
            </a:avLst>
          </a:prstGeom>
          <a:solidFill>
            <a:srgbClr val="111827"/>
          </a:solidFill>
          <a:ln w="9525">
            <a:solidFill>
              <a:srgbClr val="334155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7" name="final-h-Traceable">
            <a:extLst>
              <a:ext uri="{FF2B5EF4-FFF2-40B4-BE49-F238E27FC236}">
                <a16:creationId xmlns:a16="http://schemas.microsoft.com/office/drawing/2014/main" id="{EC305A37-E722-4294-B8F3-CDA3128B7BFD}"/>
              </a:ext>
            </a:extLst>
          </p:cNvPr>
          <p:cNvSpPr>
            <a:spLocks noGrp="1"/>
          </p:cNvSpPr>
          <p:nvPr/>
        </p:nvSpPr>
        <p:spPr>
          <a:xfrm>
            <a:off x="3867150" y="3409950"/>
            <a:ext cx="1809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>
                <a:solidFill>
                  <a:srgbClr val="5EEAD4"/>
                </a:solidFill>
              </a:defRPr>
            </a:pPr>
            <a:r>
              <a:rPr sz="1950" b="1">
                <a:solidFill>
                  <a:srgbClr val="5EEAD4"/>
                </a:solidFill>
              </a:rPr>
              <a:t>Traceable</a:t>
            </a:r>
          </a:p>
        </p:txBody>
      </p:sp>
      <p:sp>
        <p:nvSpPr>
          <p:cNvPr id="8" name="final-b-Traceable">
            <a:extLst>
              <a:ext uri="{FF2B5EF4-FFF2-40B4-BE49-F238E27FC236}">
                <a16:creationId xmlns:a16="http://schemas.microsoft.com/office/drawing/2014/main" id="{D4C4E9D1-8963-4C4B-8713-314A5267488C}"/>
              </a:ext>
            </a:extLst>
          </p:cNvPr>
          <p:cNvSpPr>
            <a:spLocks noGrp="1"/>
          </p:cNvSpPr>
          <p:nvPr/>
        </p:nvSpPr>
        <p:spPr>
          <a:xfrm>
            <a:off x="3867150" y="3886200"/>
            <a:ext cx="1809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CBD5E1"/>
                </a:solidFill>
              </a:defRPr>
            </a:pPr>
            <a:r>
              <a:rPr sz="1275" b="0">
                <a:solidFill>
                  <a:srgbClr val="CBD5E1"/>
                </a:solidFill>
              </a:rPr>
              <a:t>Tasks carry evidence, commits, tests, and timestamps.</a:t>
            </a:r>
          </a:p>
        </p:txBody>
      </p:sp>
      <p:sp>
        <p:nvSpPr>
          <p:cNvPr id="9" name="final-Safe">
            <a:extLst>
              <a:ext uri="{FF2B5EF4-FFF2-40B4-BE49-F238E27FC236}">
                <a16:creationId xmlns:a16="http://schemas.microsoft.com/office/drawing/2014/main" id="{34BA86C7-19DE-4441-A8D3-C0182ECAB59B}"/>
              </a:ext>
            </a:extLst>
          </p:cNvPr>
          <p:cNvSpPr>
            <a:spLocks noGrp="1"/>
          </p:cNvSpPr>
          <p:nvPr/>
        </p:nvSpPr>
        <p:spPr>
          <a:xfrm>
            <a:off x="6438900" y="3143250"/>
            <a:ext cx="2333625" cy="1381125"/>
          </a:xfrm>
          <a:prstGeom prst="roundRect">
            <a:avLst>
              <a:gd name="adj" fmla="val 8276"/>
            </a:avLst>
          </a:prstGeom>
          <a:solidFill>
            <a:srgbClr val="111827"/>
          </a:solidFill>
          <a:ln w="9525">
            <a:solidFill>
              <a:srgbClr val="334155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10" name="final-h-Safe">
            <a:extLst>
              <a:ext uri="{FF2B5EF4-FFF2-40B4-BE49-F238E27FC236}">
                <a16:creationId xmlns:a16="http://schemas.microsoft.com/office/drawing/2014/main" id="{4E753BD6-D4FD-4D35-83BA-34F55D7BACF8}"/>
              </a:ext>
            </a:extLst>
          </p:cNvPr>
          <p:cNvSpPr>
            <a:spLocks noGrp="1"/>
          </p:cNvSpPr>
          <p:nvPr/>
        </p:nvSpPr>
        <p:spPr>
          <a:xfrm>
            <a:off x="6648450" y="3409950"/>
            <a:ext cx="1809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>
                <a:solidFill>
                  <a:srgbClr val="5EEAD4"/>
                </a:solidFill>
              </a:defRPr>
            </a:pPr>
            <a:r>
              <a:rPr sz="1950" b="1">
                <a:solidFill>
                  <a:srgbClr val="5EEAD4"/>
                </a:solidFill>
              </a:rPr>
              <a:t>Safe</a:t>
            </a:r>
          </a:p>
        </p:txBody>
      </p:sp>
      <p:sp>
        <p:nvSpPr>
          <p:cNvPr id="11" name="final-b-Safe">
            <a:extLst>
              <a:ext uri="{FF2B5EF4-FFF2-40B4-BE49-F238E27FC236}">
                <a16:creationId xmlns:a16="http://schemas.microsoft.com/office/drawing/2014/main" id="{262C7A14-9E85-4593-9F39-21EA9A6015C6}"/>
              </a:ext>
            </a:extLst>
          </p:cNvPr>
          <p:cNvSpPr>
            <a:spLocks noGrp="1"/>
          </p:cNvSpPr>
          <p:nvPr/>
        </p:nvSpPr>
        <p:spPr>
          <a:xfrm>
            <a:off x="6648450" y="3886200"/>
            <a:ext cx="1809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CBD5E1"/>
                </a:solidFill>
              </a:defRPr>
            </a:pPr>
            <a:r>
              <a:rPr sz="1275" b="0">
                <a:solidFill>
                  <a:srgbClr val="CBD5E1"/>
                </a:solidFill>
              </a:rPr>
              <a:t>Sensitive actions stop at approval gates.</a:t>
            </a:r>
          </a:p>
        </p:txBody>
      </p:sp>
      <p:sp>
        <p:nvSpPr>
          <p:cNvPr id="12" name="final-Extensible">
            <a:extLst>
              <a:ext uri="{FF2B5EF4-FFF2-40B4-BE49-F238E27FC236}">
                <a16:creationId xmlns:a16="http://schemas.microsoft.com/office/drawing/2014/main" id="{89AFE974-8209-4927-986F-6E3F0C60C45C}"/>
              </a:ext>
            </a:extLst>
          </p:cNvPr>
          <p:cNvSpPr>
            <a:spLocks noGrp="1"/>
          </p:cNvSpPr>
          <p:nvPr/>
        </p:nvSpPr>
        <p:spPr>
          <a:xfrm>
            <a:off x="9220200" y="3143250"/>
            <a:ext cx="2333625" cy="1381125"/>
          </a:xfrm>
          <a:prstGeom prst="roundRect">
            <a:avLst>
              <a:gd name="adj" fmla="val 8276"/>
            </a:avLst>
          </a:prstGeom>
          <a:solidFill>
            <a:srgbClr val="111827"/>
          </a:solidFill>
          <a:ln w="9525">
            <a:solidFill>
              <a:srgbClr val="334155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13" name="final-h-Extensible">
            <a:extLst>
              <a:ext uri="{FF2B5EF4-FFF2-40B4-BE49-F238E27FC236}">
                <a16:creationId xmlns:a16="http://schemas.microsoft.com/office/drawing/2014/main" id="{1AB3C0EB-F9BE-47D6-B75C-29E24610750A}"/>
              </a:ext>
            </a:extLst>
          </p:cNvPr>
          <p:cNvSpPr>
            <a:spLocks noGrp="1"/>
          </p:cNvSpPr>
          <p:nvPr/>
        </p:nvSpPr>
        <p:spPr>
          <a:xfrm>
            <a:off x="9429750" y="3409950"/>
            <a:ext cx="1809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>
                <a:solidFill>
                  <a:srgbClr val="5EEAD4"/>
                </a:solidFill>
              </a:defRPr>
            </a:pPr>
            <a:r>
              <a:rPr sz="1950" b="1">
                <a:solidFill>
                  <a:srgbClr val="5EEAD4"/>
                </a:solidFill>
              </a:rPr>
              <a:t>Extensible</a:t>
            </a:r>
          </a:p>
        </p:txBody>
      </p:sp>
      <p:sp>
        <p:nvSpPr>
          <p:cNvPr id="14" name="final-b-Extensible">
            <a:extLst>
              <a:ext uri="{FF2B5EF4-FFF2-40B4-BE49-F238E27FC236}">
                <a16:creationId xmlns:a16="http://schemas.microsoft.com/office/drawing/2014/main" id="{8A6FB6D2-B682-48EA-B21F-25C73FF3361C}"/>
              </a:ext>
            </a:extLst>
          </p:cNvPr>
          <p:cNvSpPr>
            <a:spLocks noGrp="1"/>
          </p:cNvSpPr>
          <p:nvPr/>
        </p:nvSpPr>
        <p:spPr>
          <a:xfrm>
            <a:off x="9429750" y="3886200"/>
            <a:ext cx="1809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CBD5E1"/>
                </a:solidFill>
              </a:defRPr>
            </a:pPr>
            <a:r>
              <a:rPr sz="1275" b="0">
                <a:solidFill>
                  <a:srgbClr val="CBD5E1"/>
                </a:solidFill>
              </a:rPr>
              <a:t>QuoteOps is the first module, not the limit.</a:t>
            </a:r>
          </a:p>
        </p:txBody>
      </p:sp>
      <p:sp>
        <p:nvSpPr>
          <p:cNvPr id="15" name="final-links">
            <a:extLst>
              <a:ext uri="{FF2B5EF4-FFF2-40B4-BE49-F238E27FC236}">
                <a16:creationId xmlns:a16="http://schemas.microsoft.com/office/drawing/2014/main" id="{418CB651-C771-4572-A52B-DD1B40C4559A}"/>
              </a:ext>
            </a:extLst>
          </p:cNvPr>
          <p:cNvSpPr>
            <a:spLocks noGrp="1"/>
          </p:cNvSpPr>
          <p:nvPr/>
        </p:nvSpPr>
        <p:spPr>
          <a:xfrm>
            <a:off x="914400" y="5619750"/>
            <a:ext cx="10287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94A3B8"/>
                </a:solidFill>
              </a:defRPr>
            </a:pPr>
            <a:r>
              <a:rPr sz="1425" b="0">
                <a:solidFill>
                  <a:srgbClr val="94A3B8"/>
                </a:solidFill>
              </a:rPr>
              <a:t>Demo: https://demo.pcdoctor.ai/founderos   ·   GitHub: Rafa-Innerchispa/ralphiia-founderos-openai</a:t>
            </a:r>
          </a:p>
        </p:txBody>
      </p:sp>
      <p:sp>
        <p:nvSpPr>
          <p:cNvPr id="16" name="footer-left">
            <a:extLst>
              <a:ext uri="{FF2B5EF4-FFF2-40B4-BE49-F238E27FC236}">
                <a16:creationId xmlns:a16="http://schemas.microsoft.com/office/drawing/2014/main" id="{CE632ACF-AEF1-4FED-8D2D-2A8F1E00B799}"/>
              </a:ext>
            </a:extLst>
          </p:cNvPr>
          <p:cNvSpPr>
            <a:spLocks noGrp="1"/>
          </p:cNvSpPr>
          <p:nvPr/>
        </p:nvSpPr>
        <p:spPr>
          <a:xfrm>
            <a:off x="685800" y="6429375"/>
            <a:ext cx="4572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64748B"/>
                </a:solidFill>
              </a:defRPr>
            </a:pPr>
            <a:r>
              <a:rPr sz="900" b="0">
                <a:solidFill>
                  <a:srgbClr val="64748B"/>
                </a:solidFill>
              </a:rPr>
              <a:t>RalphiIA FounderOS · OpenAI Build Week</a:t>
            </a:r>
          </a:p>
        </p:txBody>
      </p:sp>
      <p:sp>
        <p:nvSpPr>
          <p:cNvPr id="17" name="footer-right">
            <a:extLst>
              <a:ext uri="{FF2B5EF4-FFF2-40B4-BE49-F238E27FC236}">
                <a16:creationId xmlns:a16="http://schemas.microsoft.com/office/drawing/2014/main" id="{9CDF0F08-524A-4D16-89BA-E1DBC7524857}"/>
              </a:ext>
            </a:extLst>
          </p:cNvPr>
          <p:cNvSpPr>
            <a:spLocks noGrp="1"/>
          </p:cNvSpPr>
          <p:nvPr/>
        </p:nvSpPr>
        <p:spPr>
          <a:xfrm>
            <a:off x="11144250" y="6429375"/>
            <a:ext cx="381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0">
                <a:solidFill>
                  <a:srgbClr val="64748B"/>
                </a:solidFill>
              </a:defRPr>
            </a:pPr>
            <a:r>
              <a:rPr sz="900" b="0">
                <a:solidFill>
                  <a:srgbClr val="64748B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807496854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633</Words>
  <Application>Microsoft Office PowerPoint</Application>
  <DocSecurity>0</DocSecurity>
  <PresentationFormat>Panorámica</PresentationFormat>
  <Paragraphs>132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0" baseType="lpstr">
      <vt:lpstr>Calibri</vt:lpstr>
      <vt:lpstr>ChatGPT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Rafael Lopez</cp:lastModifiedBy>
  <cp:revision>1</cp:revision>
  <dcterms:created xsi:type="dcterms:W3CDTF">2026-07-20T17:38:29Z</dcterms:created>
  <dcterms:modified xsi:type="dcterms:W3CDTF">2026-07-20T17:47:46Z</dcterms:modified>
</cp:coreProperties>
</file>